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2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2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2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2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2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2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2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2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2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 b="def" i="def"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ítulo e Sub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o do Título"/>
          <p:cNvSpPr txBox="1"/>
          <p:nvPr>
            <p:ph type="title"/>
          </p:nvPr>
        </p:nvSpPr>
        <p:spPr>
          <a:xfrm>
            <a:off x="4833937" y="2303859"/>
            <a:ext cx="14716126" cy="4643438"/>
          </a:xfrm>
          <a:prstGeom prst="rect">
            <a:avLst/>
          </a:prstGeom>
        </p:spPr>
        <p:txBody>
          <a:bodyPr anchor="b"/>
          <a:lstStyle/>
          <a:p>
            <a:pPr/>
            <a:r>
              <a:t>Texto do Título</a:t>
            </a:r>
          </a:p>
        </p:txBody>
      </p:sp>
      <p:sp>
        <p:nvSpPr>
          <p:cNvPr id="12" name="Nível de Corpo Um…"/>
          <p:cNvSpPr txBox="1"/>
          <p:nvPr>
            <p:ph type="body" sz="quarter" idx="1"/>
          </p:nvPr>
        </p:nvSpPr>
        <p:spPr>
          <a:xfrm>
            <a:off x="4833937" y="7090171"/>
            <a:ext cx="14716126" cy="1589486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200"/>
            </a:lvl1pPr>
            <a:lvl2pPr marL="0" indent="0" algn="ctr">
              <a:spcBef>
                <a:spcPts val="0"/>
              </a:spcBef>
              <a:buSzTx/>
              <a:buNone/>
              <a:defRPr sz="5200"/>
            </a:lvl2pPr>
            <a:lvl3pPr marL="0" indent="0" algn="ctr">
              <a:spcBef>
                <a:spcPts val="0"/>
              </a:spcBef>
              <a:buSzTx/>
              <a:buNone/>
              <a:defRPr sz="5200"/>
            </a:lvl3pPr>
            <a:lvl4pPr marL="0" indent="0" algn="ctr">
              <a:spcBef>
                <a:spcPts val="0"/>
              </a:spcBef>
              <a:buSzTx/>
              <a:buNone/>
              <a:defRPr sz="5200"/>
            </a:lvl4pPr>
            <a:lvl5pPr marL="0" indent="0" algn="ctr">
              <a:spcBef>
                <a:spcPts val="0"/>
              </a:spcBef>
              <a:buSzTx/>
              <a:buNone/>
              <a:defRPr sz="5200"/>
            </a:lvl5pPr>
          </a:lstStyle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13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it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aime Silveira"/>
          <p:cNvSpPr txBox="1"/>
          <p:nvPr>
            <p:ph type="body" sz="quarter" idx="13"/>
          </p:nvPr>
        </p:nvSpPr>
        <p:spPr>
          <a:xfrm>
            <a:off x="4833937" y="8947546"/>
            <a:ext cx="14716126" cy="64770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i="1" sz="3200"/>
            </a:lvl1pPr>
          </a:lstStyle>
          <a:p>
            <a:pPr/>
            <a:r>
              <a:t>–Jaime Silveira</a:t>
            </a:r>
          </a:p>
        </p:txBody>
      </p:sp>
      <p:sp>
        <p:nvSpPr>
          <p:cNvPr id="94" name="“Digite uma citação aqui.”"/>
          <p:cNvSpPr txBox="1"/>
          <p:nvPr>
            <p:ph type="body" sz="quarter" idx="14"/>
          </p:nvPr>
        </p:nvSpPr>
        <p:spPr>
          <a:xfrm>
            <a:off x="4833937" y="5997575"/>
            <a:ext cx="14716126" cy="8636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6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“Digite uma citação aqui.” </a:t>
            </a:r>
          </a:p>
        </p:txBody>
      </p:sp>
      <p:sp>
        <p:nvSpPr>
          <p:cNvPr id="95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m"/>
          <p:cNvSpPr/>
          <p:nvPr>
            <p:ph type="pic" idx="13"/>
          </p:nvPr>
        </p:nvSpPr>
        <p:spPr>
          <a:xfrm>
            <a:off x="3047999" y="0"/>
            <a:ext cx="18288001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F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m"/>
          <p:cNvSpPr/>
          <p:nvPr>
            <p:ph type="pic" sz="half" idx="13"/>
          </p:nvPr>
        </p:nvSpPr>
        <p:spPr>
          <a:xfrm>
            <a:off x="5334000" y="946546"/>
            <a:ext cx="13716001" cy="830461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exto do Título"/>
          <p:cNvSpPr txBox="1"/>
          <p:nvPr>
            <p:ph type="title"/>
          </p:nvPr>
        </p:nvSpPr>
        <p:spPr>
          <a:xfrm>
            <a:off x="4833937" y="9447609"/>
            <a:ext cx="14716126" cy="2000251"/>
          </a:xfrm>
          <a:prstGeom prst="rect">
            <a:avLst/>
          </a:prstGeom>
        </p:spPr>
        <p:txBody>
          <a:bodyPr anchor="b"/>
          <a:lstStyle/>
          <a:p>
            <a:pPr/>
            <a:r>
              <a:t>Texto do Título</a:t>
            </a:r>
          </a:p>
        </p:txBody>
      </p:sp>
      <p:sp>
        <p:nvSpPr>
          <p:cNvPr id="22" name="Nível de Corpo Um…"/>
          <p:cNvSpPr txBox="1"/>
          <p:nvPr>
            <p:ph type="body" sz="quarter" idx="1"/>
          </p:nvPr>
        </p:nvSpPr>
        <p:spPr>
          <a:xfrm>
            <a:off x="4833937" y="11465718"/>
            <a:ext cx="14716126" cy="1589486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200"/>
            </a:lvl1pPr>
            <a:lvl2pPr marL="0" indent="0" algn="ctr">
              <a:spcBef>
                <a:spcPts val="0"/>
              </a:spcBef>
              <a:buSzTx/>
              <a:buNone/>
              <a:defRPr sz="5200"/>
            </a:lvl2pPr>
            <a:lvl3pPr marL="0" indent="0" algn="ctr">
              <a:spcBef>
                <a:spcPts val="0"/>
              </a:spcBef>
              <a:buSzTx/>
              <a:buNone/>
              <a:defRPr sz="5200"/>
            </a:lvl3pPr>
            <a:lvl4pPr marL="0" indent="0" algn="ctr">
              <a:spcBef>
                <a:spcPts val="0"/>
              </a:spcBef>
              <a:buSzTx/>
              <a:buNone/>
              <a:defRPr sz="5200"/>
            </a:lvl4pPr>
            <a:lvl5pPr marL="0" indent="0" algn="ctr">
              <a:spcBef>
                <a:spcPts val="0"/>
              </a:spcBef>
              <a:buSzTx/>
              <a:buNone/>
              <a:defRPr sz="5200"/>
            </a:lvl5pPr>
          </a:lstStyle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23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ítulo - Ce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o do Título"/>
          <p:cNvSpPr txBox="1"/>
          <p:nvPr>
            <p:ph type="title"/>
          </p:nvPr>
        </p:nvSpPr>
        <p:spPr>
          <a:xfrm>
            <a:off x="4833937" y="4536281"/>
            <a:ext cx="14716126" cy="4643438"/>
          </a:xfrm>
          <a:prstGeom prst="rect">
            <a:avLst/>
          </a:prstGeom>
        </p:spPr>
        <p:txBody>
          <a:bodyPr/>
          <a:lstStyle/>
          <a:p>
            <a:pPr/>
            <a:r>
              <a:t>Texto do Título</a:t>
            </a:r>
          </a:p>
        </p:txBody>
      </p:sp>
      <p:sp>
        <p:nvSpPr>
          <p:cNvPr id="31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F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m"/>
          <p:cNvSpPr/>
          <p:nvPr>
            <p:ph type="pic" sz="half" idx="13"/>
          </p:nvPr>
        </p:nvSpPr>
        <p:spPr>
          <a:xfrm>
            <a:off x="12495609" y="892968"/>
            <a:ext cx="7500938" cy="1155501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Texto do Título"/>
          <p:cNvSpPr txBox="1"/>
          <p:nvPr>
            <p:ph type="title"/>
          </p:nvPr>
        </p:nvSpPr>
        <p:spPr>
          <a:xfrm>
            <a:off x="4387453" y="892968"/>
            <a:ext cx="7500938" cy="5607845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pPr/>
            <a:r>
              <a:t>Texto do Título</a:t>
            </a:r>
          </a:p>
        </p:txBody>
      </p:sp>
      <p:sp>
        <p:nvSpPr>
          <p:cNvPr id="40" name="Nível de Corpo Um…"/>
          <p:cNvSpPr txBox="1"/>
          <p:nvPr>
            <p:ph type="body" sz="quarter" idx="1"/>
          </p:nvPr>
        </p:nvSpPr>
        <p:spPr>
          <a:xfrm>
            <a:off x="4387453" y="6643687"/>
            <a:ext cx="7500938" cy="5786438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200"/>
            </a:lvl1pPr>
            <a:lvl2pPr marL="0" indent="0" algn="ctr">
              <a:spcBef>
                <a:spcPts val="0"/>
              </a:spcBef>
              <a:buSzTx/>
              <a:buNone/>
              <a:defRPr sz="5200"/>
            </a:lvl2pPr>
            <a:lvl3pPr marL="0" indent="0" algn="ctr">
              <a:spcBef>
                <a:spcPts val="0"/>
              </a:spcBef>
              <a:buSzTx/>
              <a:buNone/>
              <a:defRPr sz="5200"/>
            </a:lvl3pPr>
            <a:lvl4pPr marL="0" indent="0" algn="ctr">
              <a:spcBef>
                <a:spcPts val="0"/>
              </a:spcBef>
              <a:buSzTx/>
              <a:buNone/>
              <a:defRPr sz="5200"/>
            </a:lvl4pPr>
            <a:lvl5pPr marL="0" indent="0" algn="ctr">
              <a:spcBef>
                <a:spcPts val="0"/>
              </a:spcBef>
              <a:buSzTx/>
              <a:buNone/>
              <a:defRPr sz="5200"/>
            </a:lvl5pPr>
          </a:lstStyle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41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ítulo - Superi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o do Títul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Texto do Título</a:t>
            </a:r>
          </a:p>
        </p:txBody>
      </p:sp>
      <p:sp>
        <p:nvSpPr>
          <p:cNvPr id="49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ítulo e Marcado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exto do Títul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Texto do Título</a:t>
            </a:r>
          </a:p>
        </p:txBody>
      </p:sp>
      <p:sp>
        <p:nvSpPr>
          <p:cNvPr id="57" name="Nível de Corpo Um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58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ítulo, Marcadores e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m"/>
          <p:cNvSpPr/>
          <p:nvPr>
            <p:ph type="pic" sz="quarter" idx="13"/>
          </p:nvPr>
        </p:nvSpPr>
        <p:spPr>
          <a:xfrm>
            <a:off x="12495609" y="3643312"/>
            <a:ext cx="7500938" cy="884039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Texto do Títul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Texto do Título</a:t>
            </a:r>
          </a:p>
        </p:txBody>
      </p:sp>
      <p:sp>
        <p:nvSpPr>
          <p:cNvPr id="67" name="Nível de Corpo Um…"/>
          <p:cNvSpPr txBox="1"/>
          <p:nvPr>
            <p:ph type="body" sz="quarter" idx="1"/>
          </p:nvPr>
        </p:nvSpPr>
        <p:spPr>
          <a:xfrm>
            <a:off x="4387453" y="3643312"/>
            <a:ext cx="7500938" cy="8840392"/>
          </a:xfrm>
          <a:prstGeom prst="rect">
            <a:avLst/>
          </a:prstGeom>
        </p:spPr>
        <p:txBody>
          <a:bodyPr/>
          <a:lstStyle>
            <a:lvl1pPr marL="465364" indent="-465364">
              <a:spcBef>
                <a:spcPts val="4500"/>
              </a:spcBef>
              <a:defRPr sz="3800"/>
            </a:lvl1pPr>
            <a:lvl2pPr marL="808264" indent="-465364">
              <a:spcBef>
                <a:spcPts val="4500"/>
              </a:spcBef>
              <a:defRPr sz="3800"/>
            </a:lvl2pPr>
            <a:lvl3pPr marL="1151164" indent="-465364">
              <a:spcBef>
                <a:spcPts val="4500"/>
              </a:spcBef>
              <a:defRPr sz="3800"/>
            </a:lvl3pPr>
            <a:lvl4pPr marL="1494064" indent="-465364">
              <a:spcBef>
                <a:spcPts val="4500"/>
              </a:spcBef>
              <a:defRPr sz="3800"/>
            </a:lvl4pPr>
            <a:lvl5pPr marL="1836964" indent="-465364">
              <a:spcBef>
                <a:spcPts val="4500"/>
              </a:spcBef>
              <a:defRPr sz="3800"/>
            </a:lvl5pPr>
          </a:lstStyle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68" name="Número do Slide"/>
          <p:cNvSpPr txBox="1"/>
          <p:nvPr>
            <p:ph type="sldNum" sz="quarter" idx="2"/>
          </p:nvPr>
        </p:nvSpPr>
        <p:spPr>
          <a:xfrm>
            <a:off x="11954103" y="13073062"/>
            <a:ext cx="466269" cy="473076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Marcado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Nível de Corpo Um…"/>
          <p:cNvSpPr txBox="1"/>
          <p:nvPr>
            <p:ph type="body" idx="1"/>
          </p:nvPr>
        </p:nvSpPr>
        <p:spPr>
          <a:xfrm>
            <a:off x="4387453" y="1785937"/>
            <a:ext cx="15609094" cy="10144126"/>
          </a:xfrm>
          <a:prstGeom prst="rect">
            <a:avLst/>
          </a:prstGeom>
        </p:spPr>
        <p:txBody>
          <a:bodyPr/>
          <a:lstStyle/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76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rês F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m"/>
          <p:cNvSpPr/>
          <p:nvPr>
            <p:ph type="pic" sz="quarter" idx="13"/>
          </p:nvPr>
        </p:nvSpPr>
        <p:spPr>
          <a:xfrm>
            <a:off x="12495609" y="7161609"/>
            <a:ext cx="7500938" cy="530423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Imagem"/>
          <p:cNvSpPr/>
          <p:nvPr>
            <p:ph type="pic" sz="quarter" idx="14"/>
          </p:nvPr>
        </p:nvSpPr>
        <p:spPr>
          <a:xfrm>
            <a:off x="12495609" y="1250156"/>
            <a:ext cx="7500938" cy="530423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Imagem"/>
          <p:cNvSpPr/>
          <p:nvPr>
            <p:ph type="pic" sz="half" idx="15"/>
          </p:nvPr>
        </p:nvSpPr>
        <p:spPr>
          <a:xfrm>
            <a:off x="4387453" y="1250156"/>
            <a:ext cx="7500938" cy="1121568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o do Título"/>
          <p:cNvSpPr txBox="1"/>
          <p:nvPr>
            <p:ph type="title"/>
          </p:nvPr>
        </p:nvSpPr>
        <p:spPr>
          <a:xfrm>
            <a:off x="4387453" y="357187"/>
            <a:ext cx="15609094" cy="30360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/>
          <a:p>
            <a:pPr/>
            <a:r>
              <a:t>Texto do Título</a:t>
            </a:r>
          </a:p>
        </p:txBody>
      </p:sp>
      <p:sp>
        <p:nvSpPr>
          <p:cNvPr id="3" name="Nível de Corpo Um…"/>
          <p:cNvSpPr txBox="1"/>
          <p:nvPr>
            <p:ph type="body" idx="1"/>
          </p:nvPr>
        </p:nvSpPr>
        <p:spPr>
          <a:xfrm>
            <a:off x="4387453" y="3643312"/>
            <a:ext cx="15609094" cy="8840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/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4" name="Número do Slide"/>
          <p:cNvSpPr txBox="1"/>
          <p:nvPr>
            <p:ph type="sldNum" sz="quarter" idx="2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>
            <a:spAutoFit/>
          </a:bodyPr>
          <a:lstStyle>
            <a:lvl1pPr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611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1055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500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944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389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2833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3278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3722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4167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tif"/><Relationship Id="rId3" Type="http://schemas.openxmlformats.org/officeDocument/2006/relationships/image" Target="../media/image7.tif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7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8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"/><Relationship Id="rId3" Type="http://schemas.openxmlformats.org/officeDocument/2006/relationships/image" Target="../media/image2.tif"/><Relationship Id="rId4" Type="http://schemas.openxmlformats.org/officeDocument/2006/relationships/image" Target="../media/image3.tif"/><Relationship Id="rId5" Type="http://schemas.openxmlformats.org/officeDocument/2006/relationships/image" Target="../media/image4.tif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tif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DESENVOLVIMENTO DE UM SISTEMA DE APOIO PARA PACIENTES DIAGNOSTICADOS COM AFASIA"/>
          <p:cNvSpPr txBox="1"/>
          <p:nvPr/>
        </p:nvSpPr>
        <p:spPr>
          <a:xfrm>
            <a:off x="4464783" y="5163501"/>
            <a:ext cx="15454434" cy="3388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defTabSz="457200">
              <a:lnSpc>
                <a:spcPts val="10400"/>
              </a:lnSpc>
              <a:spcBef>
                <a:spcPts val="1200"/>
              </a:spcBef>
              <a:defRPr b="0" sz="7200">
                <a:latin typeface="DIN Condensed"/>
                <a:ea typeface="DIN Condensed"/>
                <a:cs typeface="DIN Condensed"/>
                <a:sym typeface="DIN Condensed"/>
              </a:defRPr>
            </a:lvl1pPr>
          </a:lstStyle>
          <a:p>
            <a:pPr/>
            <a:r>
              <a:t>DESENVOLVIMENTO DE UM SISTEMA DE APOIO PARA PACIENTES DIAGNOSTICADOS COM AFASIA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Captura de Tela 2018-06-28 às 21.22.49.png" descr="Captura de Tela 2018-06-28 às 21.22.4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75259" y="352694"/>
            <a:ext cx="20033482" cy="1049601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Imagem" descr="Imagem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31838" y="1282700"/>
            <a:ext cx="8636001" cy="8636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55" name="Imagem" descr="Imagem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751591" y="1651000"/>
            <a:ext cx="12639041" cy="78994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Captura de Tela 2018-06-28 às 21.33.16.png" descr="Captura de Tela 2018-06-28 às 21.33.1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6998" y="1289050"/>
            <a:ext cx="11475671" cy="565702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8" name="Captura de Tela 2018-06-28 às 21.33.25.png" descr="Captura de Tela 2018-06-28 às 21.33.25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062624" y="7391799"/>
            <a:ext cx="11169914" cy="565702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Objetivo"/>
          <p:cNvSpPr txBox="1"/>
          <p:nvPr/>
        </p:nvSpPr>
        <p:spPr>
          <a:xfrm>
            <a:off x="2850096" y="1220429"/>
            <a:ext cx="3678861" cy="1560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 sz="11200">
                <a:latin typeface="DIN Condensed"/>
                <a:ea typeface="DIN Condensed"/>
                <a:cs typeface="DIN Condensed"/>
                <a:sym typeface="DIN Condensed"/>
              </a:defRPr>
            </a:lvl1pPr>
          </a:lstStyle>
          <a:p>
            <a:pPr/>
            <a:r>
              <a:t>Objetivo</a:t>
            </a:r>
          </a:p>
        </p:txBody>
      </p:sp>
      <p:sp>
        <p:nvSpPr>
          <p:cNvPr id="161" name="O presente trabalho visa a elaboração de uma aplicação que possa ser usada no tratamento de pessoas diagnosticadas com Afasia, auxiliando fonoaudiólogo nos exercícios práticos que serão realizados com o paciente, a fim de trabalhar a comunicação do mesmo"/>
          <p:cNvSpPr txBox="1"/>
          <p:nvPr/>
        </p:nvSpPr>
        <p:spPr>
          <a:xfrm>
            <a:off x="2848431" y="3977061"/>
            <a:ext cx="20525375" cy="3343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marL="638968" indent="-638968" algn="just" defTabSz="457200">
              <a:lnSpc>
                <a:spcPts val="7300"/>
              </a:lnSpc>
              <a:spcBef>
                <a:spcPts val="1200"/>
              </a:spcBef>
              <a:buSzPct val="145000"/>
              <a:buChar char="•"/>
              <a:defRPr b="0" sz="4600"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/>
            <a:r>
              <a:t>O presente trabalho visa a elaboração de uma aplicação que possa ser usada no tratamento de pessoas diagnosticadas com Afasia, auxiliando fonoaudiólogo nos exercícios práticos que serão realizados com o paciente, a fim de trabalhar a comunicação do mesmo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rabalhos Relacionados"/>
          <p:cNvSpPr txBox="1"/>
          <p:nvPr/>
        </p:nvSpPr>
        <p:spPr>
          <a:xfrm>
            <a:off x="2853715" y="1220429"/>
            <a:ext cx="10541941" cy="1560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 sz="11200">
                <a:latin typeface="DIN Condensed"/>
                <a:ea typeface="DIN Condensed"/>
                <a:cs typeface="DIN Condensed"/>
                <a:sym typeface="DIN Condensed"/>
              </a:defRPr>
            </a:lvl1pPr>
          </a:lstStyle>
          <a:p>
            <a:pPr/>
            <a:r>
              <a:t>Trabalhos Relacionados</a:t>
            </a:r>
          </a:p>
        </p:txBody>
      </p:sp>
      <p:sp>
        <p:nvSpPr>
          <p:cNvPr id="164" name="?"/>
          <p:cNvSpPr txBox="1"/>
          <p:nvPr/>
        </p:nvSpPr>
        <p:spPr>
          <a:xfrm>
            <a:off x="2848431" y="5177211"/>
            <a:ext cx="20525375" cy="942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marL="638968" indent="-638968" algn="just" defTabSz="457200">
              <a:lnSpc>
                <a:spcPts val="7300"/>
              </a:lnSpc>
              <a:spcBef>
                <a:spcPts val="1200"/>
              </a:spcBef>
              <a:buSzPct val="145000"/>
              <a:buChar char="•"/>
              <a:defRPr b="0" sz="4600"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/>
            <a:r>
              <a:t>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Concepção da aplicação"/>
          <p:cNvSpPr txBox="1"/>
          <p:nvPr/>
        </p:nvSpPr>
        <p:spPr>
          <a:xfrm>
            <a:off x="2869750" y="1220429"/>
            <a:ext cx="10847757" cy="1560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 sz="11200">
                <a:latin typeface="DIN Condensed"/>
                <a:ea typeface="DIN Condensed"/>
                <a:cs typeface="DIN Condensed"/>
                <a:sym typeface="DIN Condensed"/>
              </a:defRPr>
            </a:lvl1pPr>
          </a:lstStyle>
          <a:p>
            <a:pPr/>
            <a:r>
              <a:t>Concepção da aplicação</a:t>
            </a:r>
          </a:p>
        </p:txBody>
      </p:sp>
      <p:sp>
        <p:nvSpPr>
          <p:cNvPr id="167" name="Levantamento dos métodos e recursos usados no tratamento da Afasia."/>
          <p:cNvSpPr txBox="1"/>
          <p:nvPr/>
        </p:nvSpPr>
        <p:spPr>
          <a:xfrm>
            <a:off x="2848431" y="3572260"/>
            <a:ext cx="20525375" cy="942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marL="638968" indent="-638968" algn="just" defTabSz="457200">
              <a:lnSpc>
                <a:spcPts val="7300"/>
              </a:lnSpc>
              <a:spcBef>
                <a:spcPts val="1200"/>
              </a:spcBef>
              <a:buSzPct val="145000"/>
              <a:buChar char="•"/>
              <a:defRPr b="0" sz="4600"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/>
            <a:r>
              <a:t>Levantamento dos métodos e recursos usados no tratamento da Afasia.  </a:t>
            </a:r>
          </a:p>
        </p:txBody>
      </p:sp>
      <p:sp>
        <p:nvSpPr>
          <p:cNvPr id="168" name="CBL (Challenge Based Learning) - Entendimento dos conceitos básicos.…"/>
          <p:cNvSpPr txBox="1"/>
          <p:nvPr/>
        </p:nvSpPr>
        <p:spPr>
          <a:xfrm>
            <a:off x="4955371" y="5306867"/>
            <a:ext cx="18418435" cy="57435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marL="912812" indent="-912812" algn="just">
              <a:buSzPct val="100000"/>
              <a:buAutoNum type="arabicPeriod" startAt="1"/>
              <a:defRPr b="0" sz="4600">
                <a:latin typeface="Avenir Next"/>
                <a:ea typeface="Avenir Next"/>
                <a:cs typeface="Avenir Next"/>
                <a:sym typeface="Avenir Next"/>
              </a:defRPr>
            </a:pPr>
            <a:r>
              <a:rPr b="1"/>
              <a:t>CBL (Challenge Based Learning)</a:t>
            </a:r>
            <a:r>
              <a:t> - Entendimento dos conceitos básicos.</a:t>
            </a:r>
          </a:p>
          <a:p>
            <a:pPr marL="912812" indent="-912812" algn="just">
              <a:buSzPct val="100000"/>
              <a:buAutoNum type="arabicPeriod" startAt="1"/>
              <a:defRPr b="0" sz="4600">
                <a:latin typeface="Avenir Next"/>
                <a:ea typeface="Avenir Next"/>
                <a:cs typeface="Avenir Next"/>
                <a:sym typeface="Avenir Next"/>
              </a:defRPr>
            </a:pPr>
            <a:r>
              <a:rPr b="1"/>
              <a:t>Estudo etnográfico</a:t>
            </a:r>
            <a:r>
              <a:t> - Entender o processo através de observação.</a:t>
            </a:r>
          </a:p>
          <a:p>
            <a:pPr marL="912812" indent="-912812" algn="just">
              <a:buSzPct val="100000"/>
              <a:buAutoNum type="arabicPeriod" startAt="1"/>
              <a:defRPr b="0" sz="4600">
                <a:latin typeface="Avenir Next"/>
                <a:ea typeface="Avenir Next"/>
                <a:cs typeface="Avenir Next"/>
                <a:sym typeface="Avenir Next"/>
              </a:defRPr>
            </a:pPr>
            <a:r>
              <a:rPr b="1"/>
              <a:t>User Story</a:t>
            </a:r>
            <a:r>
              <a:t> -  Levantamento de requisitos, funcionalidades, cenários.</a:t>
            </a:r>
          </a:p>
          <a:p>
            <a:pPr marL="912812" indent="-912812" algn="just">
              <a:buSzPct val="100000"/>
              <a:buAutoNum type="arabicPeriod" startAt="1"/>
              <a:defRPr b="0" sz="4600">
                <a:latin typeface="Avenir Next"/>
                <a:ea typeface="Avenir Next"/>
                <a:cs typeface="Avenir Next"/>
                <a:sym typeface="Avenir Next"/>
              </a:defRPr>
            </a:pPr>
            <a:r>
              <a:rPr b="1"/>
              <a:t>MVP </a:t>
            </a:r>
            <a:r>
              <a:t>- Estabelecimento da primeira versão da aplicação.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A aplicação em si - Funcionalidades do MVP"/>
          <p:cNvSpPr txBox="1"/>
          <p:nvPr/>
        </p:nvSpPr>
        <p:spPr>
          <a:xfrm>
            <a:off x="2862184" y="1192272"/>
            <a:ext cx="19760515" cy="1560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 sz="11200">
                <a:latin typeface="DIN Condensed"/>
                <a:ea typeface="DIN Condensed"/>
                <a:cs typeface="DIN Condensed"/>
                <a:sym typeface="DIN Condensed"/>
              </a:defRPr>
            </a:lvl1pPr>
          </a:lstStyle>
          <a:p>
            <a:pPr/>
            <a:r>
              <a:t>A aplicação em si - Funcionalidades do MVP</a:t>
            </a:r>
          </a:p>
        </p:txBody>
      </p:sp>
      <p:pic>
        <p:nvPicPr>
          <p:cNvPr id="171" name="page8image3801088.png" descr="page8image380108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21200" y="4259377"/>
            <a:ext cx="15341601" cy="6794501"/>
          </a:xfrm>
          <a:prstGeom prst="rect">
            <a:avLst/>
          </a:prstGeom>
          <a:ln w="12700">
            <a:miter lim="400000"/>
          </a:ln>
        </p:spPr>
      </p:pic>
      <p:sp>
        <p:nvSpPr>
          <p:cNvPr id="172" name="Texto"/>
          <p:cNvSpPr txBox="1"/>
          <p:nvPr/>
        </p:nvSpPr>
        <p:spPr>
          <a:xfrm>
            <a:off x="4521200" y="4010140"/>
            <a:ext cx="231776" cy="498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457200">
              <a:lnSpc>
                <a:spcPts val="2800"/>
              </a:lnSpc>
              <a:defRPr b="0" sz="1200">
                <a:latin typeface="Times"/>
                <a:ea typeface="Times"/>
                <a:cs typeface="Times"/>
                <a:sym typeface="Times"/>
              </a:defRPr>
            </a:lvl1pPr>
          </a:lstStyle>
          <a:p>
            <a:pPr/>
            <a:r>
              <a:t>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A aplicação - Menu principal"/>
          <p:cNvSpPr txBox="1"/>
          <p:nvPr/>
        </p:nvSpPr>
        <p:spPr>
          <a:xfrm>
            <a:off x="2859955" y="1192272"/>
            <a:ext cx="13176225" cy="1560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 sz="11200">
                <a:latin typeface="DIN Condensed"/>
                <a:ea typeface="DIN Condensed"/>
                <a:cs typeface="DIN Condensed"/>
                <a:sym typeface="DIN Condensed"/>
              </a:defRPr>
            </a:lvl1pPr>
          </a:lstStyle>
          <a:p>
            <a:pPr/>
            <a:r>
              <a:t>A aplicação - Menu principal </a:t>
            </a:r>
          </a:p>
        </p:txBody>
      </p:sp>
      <p:sp>
        <p:nvSpPr>
          <p:cNvPr id="175" name="Texto"/>
          <p:cNvSpPr txBox="1"/>
          <p:nvPr/>
        </p:nvSpPr>
        <p:spPr>
          <a:xfrm>
            <a:off x="4521200" y="4010140"/>
            <a:ext cx="231775" cy="498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457200">
              <a:lnSpc>
                <a:spcPts val="2800"/>
              </a:lnSpc>
              <a:defRPr b="0" sz="1200">
                <a:latin typeface="Times"/>
                <a:ea typeface="Times"/>
                <a:cs typeface="Times"/>
                <a:sym typeface="Times"/>
              </a:defRPr>
            </a:lvl1pPr>
          </a:lstStyle>
          <a:p>
            <a:pPr/>
            <a:r>
              <a:t> </a:t>
            </a:r>
          </a:p>
        </p:txBody>
      </p:sp>
      <p:pic>
        <p:nvPicPr>
          <p:cNvPr id="176" name="Captura de Tela 2018-01-16 às 11.39.30.png" descr="Captura de Tela 2018-01-16 às 11.39.3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60214" y="3432042"/>
            <a:ext cx="12663572" cy="948536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Funcionalidade: Executar exercício 1"/>
          <p:cNvSpPr txBox="1"/>
          <p:nvPr/>
        </p:nvSpPr>
        <p:spPr>
          <a:xfrm>
            <a:off x="2880644" y="1220429"/>
            <a:ext cx="16288437" cy="1560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 sz="11200">
                <a:latin typeface="DIN Condensed"/>
                <a:ea typeface="DIN Condensed"/>
                <a:cs typeface="DIN Condensed"/>
                <a:sym typeface="DIN Condensed"/>
              </a:defRPr>
            </a:lvl1pPr>
          </a:lstStyle>
          <a:p>
            <a:pPr/>
            <a:r>
              <a:t>Funcionalidade: Executar exercício 1</a:t>
            </a:r>
          </a:p>
        </p:txBody>
      </p:sp>
      <p:sp>
        <p:nvSpPr>
          <p:cNvPr id="179" name="Texto"/>
          <p:cNvSpPr txBox="1"/>
          <p:nvPr/>
        </p:nvSpPr>
        <p:spPr>
          <a:xfrm>
            <a:off x="4521200" y="4010140"/>
            <a:ext cx="231775" cy="498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457200">
              <a:lnSpc>
                <a:spcPts val="2800"/>
              </a:lnSpc>
              <a:defRPr b="0" sz="1200">
                <a:latin typeface="Times"/>
                <a:ea typeface="Times"/>
                <a:cs typeface="Times"/>
                <a:sym typeface="Times"/>
              </a:defRPr>
            </a:lvl1pPr>
          </a:lstStyle>
          <a:p>
            <a:pPr/>
            <a:r>
              <a:t> </a:t>
            </a:r>
          </a:p>
        </p:txBody>
      </p:sp>
      <p:pic>
        <p:nvPicPr>
          <p:cNvPr id="180" name="Captura de Tela 2018-01-15 às 10.58.20.png" descr="Captura de Tela 2018-01-15 às 10.58.2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96518" y="3923425"/>
            <a:ext cx="11790964" cy="882916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Funcionalidade: Executar exercício 2"/>
          <p:cNvSpPr txBox="1"/>
          <p:nvPr/>
        </p:nvSpPr>
        <p:spPr>
          <a:xfrm>
            <a:off x="2880644" y="1220429"/>
            <a:ext cx="16288437" cy="1560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 sz="11200">
                <a:latin typeface="DIN Condensed"/>
                <a:ea typeface="DIN Condensed"/>
                <a:cs typeface="DIN Condensed"/>
                <a:sym typeface="DIN Condensed"/>
              </a:defRPr>
            </a:lvl1pPr>
          </a:lstStyle>
          <a:p>
            <a:pPr/>
            <a:r>
              <a:t>Funcionalidade: Executar exercício 2</a:t>
            </a:r>
          </a:p>
        </p:txBody>
      </p:sp>
      <p:sp>
        <p:nvSpPr>
          <p:cNvPr id="183" name="Texto"/>
          <p:cNvSpPr txBox="1"/>
          <p:nvPr/>
        </p:nvSpPr>
        <p:spPr>
          <a:xfrm>
            <a:off x="4521200" y="4010140"/>
            <a:ext cx="231775" cy="498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457200">
              <a:lnSpc>
                <a:spcPts val="2800"/>
              </a:lnSpc>
              <a:defRPr b="0" sz="1200">
                <a:latin typeface="Times"/>
                <a:ea typeface="Times"/>
                <a:cs typeface="Times"/>
                <a:sym typeface="Times"/>
              </a:defRPr>
            </a:lvl1pPr>
          </a:lstStyle>
          <a:p>
            <a:pPr/>
            <a:r>
              <a:t> </a:t>
            </a:r>
          </a:p>
        </p:txBody>
      </p:sp>
      <p:pic>
        <p:nvPicPr>
          <p:cNvPr id="184" name="Captura de Tela 2018-01-15 às 10.33.50.png" descr="Captura de Tela 2018-01-15 às 10.33.5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48935" y="3320485"/>
            <a:ext cx="13086130" cy="97863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Introdução"/>
          <p:cNvSpPr txBox="1"/>
          <p:nvPr/>
        </p:nvSpPr>
        <p:spPr>
          <a:xfrm>
            <a:off x="2161105" y="1220428"/>
            <a:ext cx="4887901" cy="1560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 sz="11200">
                <a:latin typeface="DIN Condensed"/>
                <a:ea typeface="DIN Condensed"/>
                <a:cs typeface="DIN Condensed"/>
                <a:sym typeface="DIN Condensed"/>
              </a:defRPr>
            </a:lvl1pPr>
          </a:lstStyle>
          <a:p>
            <a:pPr/>
            <a:r>
              <a:t>Introdução</a:t>
            </a:r>
          </a:p>
        </p:txBody>
      </p:sp>
      <p:sp>
        <p:nvSpPr>
          <p:cNvPr id="122" name="A fala é um dos meios de comunicação mais antigos e importantes existente, sendo um dos principais meios de troca de informações."/>
          <p:cNvSpPr txBox="1"/>
          <p:nvPr/>
        </p:nvSpPr>
        <p:spPr>
          <a:xfrm>
            <a:off x="2848431" y="3563196"/>
            <a:ext cx="20525375" cy="1743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marL="444500" indent="-444500" algn="just">
              <a:buSzPct val="145000"/>
              <a:buChar char="•"/>
              <a:defRPr b="0" sz="4600"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/>
            <a:r>
              <a:t>A fala é um dos meios de comunicação mais antigos e importantes existente, sendo um dos principais meios de troca de informações.</a:t>
            </a:r>
          </a:p>
        </p:txBody>
      </p:sp>
      <p:sp>
        <p:nvSpPr>
          <p:cNvPr id="123" name="No entanto, a comunicação, principalmente em se tratando da fala, pode ser comprometida por vários tipos de distúrbios. Alguns desses distúrbios podem ser congênitos (vindos de nascença) ou adquiridos, através de traumas ou doenças."/>
          <p:cNvSpPr txBox="1"/>
          <p:nvPr/>
        </p:nvSpPr>
        <p:spPr>
          <a:xfrm>
            <a:off x="2848431" y="6088840"/>
            <a:ext cx="20525375" cy="3343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marL="638968" indent="-638968" algn="just" defTabSz="457200">
              <a:lnSpc>
                <a:spcPts val="7300"/>
              </a:lnSpc>
              <a:spcBef>
                <a:spcPts val="1200"/>
              </a:spcBef>
              <a:buSzPct val="145000"/>
              <a:buChar char="•"/>
              <a:defRPr b="0" sz="4600"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/>
            <a:r>
              <a:t>No entanto, a comunicação, principalmente em se tratando da fala, pode ser comprometida por vários tipos de distúrbios. Alguns desses distúrbios podem ser congênitos (vindos de nascença) ou adquiridos, através de traumas ou doenças.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Funcionalidade: Executar exercício 3"/>
          <p:cNvSpPr txBox="1"/>
          <p:nvPr/>
        </p:nvSpPr>
        <p:spPr>
          <a:xfrm>
            <a:off x="2880644" y="1220429"/>
            <a:ext cx="16288437" cy="1560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 sz="11200">
                <a:latin typeface="DIN Condensed"/>
                <a:ea typeface="DIN Condensed"/>
                <a:cs typeface="DIN Condensed"/>
                <a:sym typeface="DIN Condensed"/>
              </a:defRPr>
            </a:lvl1pPr>
          </a:lstStyle>
          <a:p>
            <a:pPr/>
            <a:r>
              <a:t>Funcionalidade: Executar exercício 3</a:t>
            </a:r>
          </a:p>
        </p:txBody>
      </p:sp>
      <p:sp>
        <p:nvSpPr>
          <p:cNvPr id="187" name="Texto"/>
          <p:cNvSpPr txBox="1"/>
          <p:nvPr/>
        </p:nvSpPr>
        <p:spPr>
          <a:xfrm>
            <a:off x="4521200" y="4010140"/>
            <a:ext cx="231775" cy="498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457200">
              <a:lnSpc>
                <a:spcPts val="2800"/>
              </a:lnSpc>
              <a:defRPr b="0" sz="1200">
                <a:latin typeface="Times"/>
                <a:ea typeface="Times"/>
                <a:cs typeface="Times"/>
                <a:sym typeface="Times"/>
              </a:defRPr>
            </a:lvl1pPr>
          </a:lstStyle>
          <a:p>
            <a:pPr/>
            <a:r>
              <a:t> </a:t>
            </a:r>
          </a:p>
        </p:txBody>
      </p:sp>
      <p:pic>
        <p:nvPicPr>
          <p:cNvPr id="188" name="Captura de Tela 2018-01-15 às 10.47.14.png" descr="Captura de Tela 2018-01-15 às 10.47.1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49916" y="3738815"/>
            <a:ext cx="12284168" cy="92131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Testes"/>
          <p:cNvSpPr txBox="1"/>
          <p:nvPr/>
        </p:nvSpPr>
        <p:spPr>
          <a:xfrm>
            <a:off x="2853459" y="1220429"/>
            <a:ext cx="2883739" cy="1560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 sz="11200">
                <a:latin typeface="DIN Condensed"/>
                <a:ea typeface="DIN Condensed"/>
                <a:cs typeface="DIN Condensed"/>
                <a:sym typeface="DIN Condensed"/>
              </a:defRPr>
            </a:lvl1pPr>
          </a:lstStyle>
          <a:p>
            <a:pPr/>
            <a:r>
              <a:t>Testes</a:t>
            </a:r>
          </a:p>
        </p:txBody>
      </p:sp>
      <p:sp>
        <p:nvSpPr>
          <p:cNvPr id="191" name="Texto"/>
          <p:cNvSpPr txBox="1"/>
          <p:nvPr/>
        </p:nvSpPr>
        <p:spPr>
          <a:xfrm>
            <a:off x="4521200" y="4010140"/>
            <a:ext cx="231775" cy="498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457200">
              <a:lnSpc>
                <a:spcPts val="2800"/>
              </a:lnSpc>
              <a:defRPr b="0" sz="1200">
                <a:latin typeface="Times"/>
                <a:ea typeface="Times"/>
                <a:cs typeface="Times"/>
                <a:sym typeface="Times"/>
              </a:defRPr>
            </a:lvl1pPr>
          </a:lstStyle>
          <a:p>
            <a:pPr/>
            <a:r>
              <a:t> </a:t>
            </a:r>
          </a:p>
        </p:txBody>
      </p:sp>
      <p:sp>
        <p:nvSpPr>
          <p:cNvPr id="192" name="Testes realizados com:"/>
          <p:cNvSpPr txBox="1"/>
          <p:nvPr/>
        </p:nvSpPr>
        <p:spPr>
          <a:xfrm>
            <a:off x="2848431" y="3572260"/>
            <a:ext cx="20525375" cy="942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marL="638968" indent="-638968" algn="just" defTabSz="457200">
              <a:lnSpc>
                <a:spcPts val="7300"/>
              </a:lnSpc>
              <a:spcBef>
                <a:spcPts val="1200"/>
              </a:spcBef>
              <a:buSzPct val="145000"/>
              <a:buChar char="•"/>
              <a:defRPr b="0" sz="4600"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/>
            <a:r>
              <a:t>Testes realizados com: </a:t>
            </a:r>
          </a:p>
        </p:txBody>
      </p:sp>
      <p:sp>
        <p:nvSpPr>
          <p:cNvPr id="193" name="Um fonoaudiólogo.…"/>
          <p:cNvSpPr txBox="1"/>
          <p:nvPr/>
        </p:nvSpPr>
        <p:spPr>
          <a:xfrm>
            <a:off x="4955371" y="5306866"/>
            <a:ext cx="18418435" cy="3343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marL="912812" indent="-912812" algn="just">
              <a:buSzPct val="100000"/>
              <a:buAutoNum type="arabicPeriod" startAt="1"/>
              <a:defRPr b="0" sz="4600">
                <a:latin typeface="Avenir Next"/>
                <a:ea typeface="Avenir Next"/>
                <a:cs typeface="Avenir Next"/>
                <a:sym typeface="Avenir Next"/>
              </a:defRPr>
            </a:pPr>
            <a:r>
              <a:t>Um fonoaudiólogo.</a:t>
            </a:r>
          </a:p>
          <a:p>
            <a:pPr marL="912812" indent="-912812" algn="just">
              <a:buSzPct val="100000"/>
              <a:buAutoNum type="arabicPeriod" startAt="1"/>
              <a:defRPr b="0" sz="4600">
                <a:latin typeface="Avenir Next"/>
                <a:ea typeface="Avenir Next"/>
                <a:cs typeface="Avenir Next"/>
                <a:sym typeface="Avenir Next"/>
              </a:defRPr>
            </a:pPr>
            <a:r>
              <a:t>Dez pacientes diagnosticados com Afasia (vários tipos de distintos, todos provenientes de AVC - Idades entre 55 e 68 anos)</a:t>
            </a:r>
          </a:p>
        </p:txBody>
      </p:sp>
      <p:sp>
        <p:nvSpPr>
          <p:cNvPr id="194" name="Todas as funcionalidades foram usadas."/>
          <p:cNvSpPr txBox="1"/>
          <p:nvPr/>
        </p:nvSpPr>
        <p:spPr>
          <a:xfrm>
            <a:off x="2848431" y="9441773"/>
            <a:ext cx="20525375" cy="942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marL="638968" indent="-638968" algn="just" defTabSz="457200">
              <a:lnSpc>
                <a:spcPts val="7300"/>
              </a:lnSpc>
              <a:spcBef>
                <a:spcPts val="1200"/>
              </a:spcBef>
              <a:buSzPct val="145000"/>
              <a:buChar char="•"/>
              <a:defRPr b="0" sz="4600"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/>
            <a:r>
              <a:t>Todas as funcionalidades foram usadas.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Testes"/>
          <p:cNvSpPr txBox="1"/>
          <p:nvPr/>
        </p:nvSpPr>
        <p:spPr>
          <a:xfrm>
            <a:off x="2853459" y="1220429"/>
            <a:ext cx="2883739" cy="1560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 sz="11200">
                <a:latin typeface="DIN Condensed"/>
                <a:ea typeface="DIN Condensed"/>
                <a:cs typeface="DIN Condensed"/>
                <a:sym typeface="DIN Condensed"/>
              </a:defRPr>
            </a:lvl1pPr>
          </a:lstStyle>
          <a:p>
            <a:pPr/>
            <a:r>
              <a:t>Testes</a:t>
            </a:r>
          </a:p>
        </p:txBody>
      </p:sp>
      <p:sp>
        <p:nvSpPr>
          <p:cNvPr id="197" name="Texto"/>
          <p:cNvSpPr txBox="1"/>
          <p:nvPr/>
        </p:nvSpPr>
        <p:spPr>
          <a:xfrm>
            <a:off x="4521200" y="4010140"/>
            <a:ext cx="231775" cy="498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457200">
              <a:lnSpc>
                <a:spcPts val="2800"/>
              </a:lnSpc>
              <a:defRPr b="0" sz="1200">
                <a:latin typeface="Times"/>
                <a:ea typeface="Times"/>
                <a:cs typeface="Times"/>
                <a:sym typeface="Times"/>
              </a:defRPr>
            </a:lvl1pPr>
          </a:lstStyle>
          <a:p>
            <a:pPr/>
            <a:r>
              <a:t> </a:t>
            </a:r>
          </a:p>
        </p:txBody>
      </p:sp>
      <p:sp>
        <p:nvSpPr>
          <p:cNvPr id="198" name="Foram averiguados nesses testes:"/>
          <p:cNvSpPr txBox="1"/>
          <p:nvPr/>
        </p:nvSpPr>
        <p:spPr>
          <a:xfrm>
            <a:off x="2848431" y="3572260"/>
            <a:ext cx="20525375" cy="942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marL="638968" indent="-638968" algn="just" defTabSz="457200">
              <a:lnSpc>
                <a:spcPts val="7300"/>
              </a:lnSpc>
              <a:spcBef>
                <a:spcPts val="1200"/>
              </a:spcBef>
              <a:buSzPct val="145000"/>
              <a:buChar char="•"/>
              <a:defRPr b="0" sz="4600"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/>
            <a:r>
              <a:t>Foram averiguados nesses testes:</a:t>
            </a:r>
          </a:p>
        </p:txBody>
      </p:sp>
      <p:sp>
        <p:nvSpPr>
          <p:cNvPr id="199" name="Facilidade de uso…"/>
          <p:cNvSpPr txBox="1"/>
          <p:nvPr/>
        </p:nvSpPr>
        <p:spPr>
          <a:xfrm>
            <a:off x="4983528" y="5306866"/>
            <a:ext cx="18418435" cy="2543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marL="912812" indent="-912812" algn="just">
              <a:buSzPct val="100000"/>
              <a:buAutoNum type="arabicPeriod" startAt="1"/>
              <a:defRPr b="0" sz="4600">
                <a:latin typeface="Avenir Next"/>
                <a:ea typeface="Avenir Next"/>
                <a:cs typeface="Avenir Next"/>
                <a:sym typeface="Avenir Next"/>
              </a:defRPr>
            </a:pPr>
            <a:r>
              <a:t>Facilidade de uso</a:t>
            </a:r>
          </a:p>
          <a:p>
            <a:pPr marL="912812" indent="-912812" algn="just">
              <a:buSzPct val="100000"/>
              <a:buAutoNum type="arabicPeriod" startAt="1"/>
              <a:defRPr b="0" sz="4600">
                <a:latin typeface="Avenir Next"/>
                <a:ea typeface="Avenir Next"/>
                <a:cs typeface="Avenir Next"/>
                <a:sym typeface="Avenir Next"/>
              </a:defRPr>
            </a:pPr>
            <a:r>
              <a:t>Correlação com os métodos já utilizados tradicionalmente</a:t>
            </a:r>
          </a:p>
          <a:p>
            <a:pPr marL="912812" indent="-912812" algn="just">
              <a:buSzPct val="100000"/>
              <a:buAutoNum type="arabicPeriod" startAt="1"/>
              <a:defRPr b="0" sz="4600">
                <a:latin typeface="Avenir Next"/>
                <a:ea typeface="Avenir Next"/>
                <a:cs typeface="Avenir Next"/>
                <a:sym typeface="Avenir Next"/>
              </a:defRPr>
            </a:pPr>
            <a:r>
              <a:t>Aceitação do público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Resultados"/>
          <p:cNvSpPr txBox="1"/>
          <p:nvPr/>
        </p:nvSpPr>
        <p:spPr>
          <a:xfrm>
            <a:off x="2863739" y="1192272"/>
            <a:ext cx="5003115" cy="1560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 sz="11200">
                <a:latin typeface="DIN Condensed"/>
                <a:ea typeface="DIN Condensed"/>
                <a:cs typeface="DIN Condensed"/>
                <a:sym typeface="DIN Condensed"/>
              </a:defRPr>
            </a:lvl1pPr>
          </a:lstStyle>
          <a:p>
            <a:pPr/>
            <a:r>
              <a:t>Resultados</a:t>
            </a:r>
          </a:p>
        </p:txBody>
      </p:sp>
      <p:sp>
        <p:nvSpPr>
          <p:cNvPr id="202" name="Texto"/>
          <p:cNvSpPr txBox="1"/>
          <p:nvPr/>
        </p:nvSpPr>
        <p:spPr>
          <a:xfrm>
            <a:off x="4521200" y="4010140"/>
            <a:ext cx="231775" cy="498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457200">
              <a:lnSpc>
                <a:spcPts val="2800"/>
              </a:lnSpc>
              <a:defRPr b="0" sz="1200">
                <a:latin typeface="Times"/>
                <a:ea typeface="Times"/>
                <a:cs typeface="Times"/>
                <a:sym typeface="Times"/>
              </a:defRPr>
            </a:lvl1pPr>
          </a:lstStyle>
          <a:p>
            <a:pPr/>
            <a:r>
              <a:t> </a:t>
            </a:r>
          </a:p>
        </p:txBody>
      </p:sp>
      <p:sp>
        <p:nvSpPr>
          <p:cNvPr id="203" name="Foram obtidos os seguintes resultados:"/>
          <p:cNvSpPr txBox="1"/>
          <p:nvPr/>
        </p:nvSpPr>
        <p:spPr>
          <a:xfrm>
            <a:off x="2848431" y="3572260"/>
            <a:ext cx="20525375" cy="942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marL="638968" indent="-638968" algn="just" defTabSz="457200">
              <a:lnSpc>
                <a:spcPts val="7300"/>
              </a:lnSpc>
              <a:spcBef>
                <a:spcPts val="1200"/>
              </a:spcBef>
              <a:buSzPct val="145000"/>
              <a:buChar char="•"/>
              <a:defRPr b="0" sz="4600"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/>
            <a:r>
              <a:t>Foram obtidos os seguintes resultados:</a:t>
            </a:r>
          </a:p>
        </p:txBody>
      </p:sp>
      <p:sp>
        <p:nvSpPr>
          <p:cNvPr id="204" name="Apesar de poucos exercícios, os que estavam presentes seguiam a metodologia usada no tratamento (positivo). Poucos exercícios (negativo)…"/>
          <p:cNvSpPr txBox="1"/>
          <p:nvPr/>
        </p:nvSpPr>
        <p:spPr>
          <a:xfrm>
            <a:off x="4983528" y="5335023"/>
            <a:ext cx="18418435" cy="6048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marL="912812" indent="-912812" algn="just" defTabSz="457200">
              <a:lnSpc>
                <a:spcPts val="7300"/>
              </a:lnSpc>
              <a:spcBef>
                <a:spcPts val="1200"/>
              </a:spcBef>
              <a:buSzPct val="100000"/>
              <a:buAutoNum type="arabicPeriod" startAt="1"/>
              <a:defRPr b="0" sz="4600">
                <a:latin typeface="Avenir Next"/>
                <a:ea typeface="Avenir Next"/>
                <a:cs typeface="Avenir Next"/>
                <a:sym typeface="Avenir Next"/>
              </a:defRPr>
            </a:pPr>
            <a:r>
              <a:t>Apesar de poucos exercícios, os que estavam presentes seguiam a metodologia usada no tratamento (positivo). Poucos exercícios (negativo)</a:t>
            </a:r>
          </a:p>
          <a:p>
            <a:pPr marL="912812" indent="-912812" algn="just" defTabSz="457200">
              <a:lnSpc>
                <a:spcPts val="7300"/>
              </a:lnSpc>
              <a:spcBef>
                <a:spcPts val="1200"/>
              </a:spcBef>
              <a:buSzPct val="100000"/>
              <a:buAutoNum type="arabicPeriod" startAt="1"/>
              <a:defRPr b="0" sz="4600">
                <a:latin typeface="Avenir Next"/>
                <a:ea typeface="Avenir Next"/>
                <a:cs typeface="Avenir Next"/>
                <a:sym typeface="Avenir Next"/>
              </a:defRPr>
            </a:pPr>
            <a:r>
              <a:t>Aplicativo com boa aceitação por parte de todo o público (positivo). Necessidade de realização de ajustes em alguns pontos do aplicativo (negativo).</a:t>
            </a:r>
          </a:p>
          <a:p>
            <a:pPr marL="912812" indent="-912812" algn="just" defTabSz="457200">
              <a:lnSpc>
                <a:spcPts val="7300"/>
              </a:lnSpc>
              <a:spcBef>
                <a:spcPts val="1200"/>
              </a:spcBef>
              <a:buSzPct val="100000"/>
              <a:buAutoNum type="arabicPeriod" startAt="1"/>
              <a:defRPr b="0" sz="4600">
                <a:latin typeface="Avenir Next"/>
                <a:ea typeface="Avenir Next"/>
                <a:cs typeface="Avenir Next"/>
                <a:sym typeface="Avenir Next"/>
              </a:defRPr>
            </a:pPr>
            <a:r>
              <a:t>Facilidade de uso (positivo).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Trabalhos futuros"/>
          <p:cNvSpPr txBox="1"/>
          <p:nvPr/>
        </p:nvSpPr>
        <p:spPr>
          <a:xfrm>
            <a:off x="2860861" y="1192272"/>
            <a:ext cx="7768261" cy="1560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 sz="11200">
                <a:latin typeface="DIN Condensed"/>
                <a:ea typeface="DIN Condensed"/>
                <a:cs typeface="DIN Condensed"/>
                <a:sym typeface="DIN Condensed"/>
              </a:defRPr>
            </a:lvl1pPr>
          </a:lstStyle>
          <a:p>
            <a:pPr/>
            <a:r>
              <a:t>Trabalhos futuros</a:t>
            </a:r>
          </a:p>
        </p:txBody>
      </p:sp>
      <p:sp>
        <p:nvSpPr>
          <p:cNvPr id="207" name="Texto"/>
          <p:cNvSpPr txBox="1"/>
          <p:nvPr/>
        </p:nvSpPr>
        <p:spPr>
          <a:xfrm>
            <a:off x="4521200" y="4010140"/>
            <a:ext cx="231775" cy="498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457200">
              <a:lnSpc>
                <a:spcPts val="2800"/>
              </a:lnSpc>
              <a:defRPr b="0" sz="1200">
                <a:latin typeface="Times"/>
                <a:ea typeface="Times"/>
                <a:cs typeface="Times"/>
                <a:sym typeface="Times"/>
              </a:defRPr>
            </a:lvl1pPr>
          </a:lstStyle>
          <a:p>
            <a:pPr/>
            <a:r>
              <a:t> </a:t>
            </a:r>
          </a:p>
        </p:txBody>
      </p:sp>
      <p:sp>
        <p:nvSpPr>
          <p:cNvPr id="208" name="Pontos a serem feitos futuramente:"/>
          <p:cNvSpPr txBox="1"/>
          <p:nvPr/>
        </p:nvSpPr>
        <p:spPr>
          <a:xfrm>
            <a:off x="2848431" y="3572260"/>
            <a:ext cx="20525375" cy="942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marL="638968" indent="-638968" algn="just" defTabSz="457200">
              <a:lnSpc>
                <a:spcPts val="7300"/>
              </a:lnSpc>
              <a:spcBef>
                <a:spcPts val="1200"/>
              </a:spcBef>
              <a:buSzPct val="145000"/>
              <a:buChar char="•"/>
              <a:defRPr b="0" sz="4600"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/>
            <a:r>
              <a:t>Pontos a serem feitos futuramente:</a:t>
            </a:r>
          </a:p>
        </p:txBody>
      </p:sp>
      <p:sp>
        <p:nvSpPr>
          <p:cNvPr id="209" name="Aumentar o número de variações dos exercícios já existentes.…"/>
          <p:cNvSpPr txBox="1"/>
          <p:nvPr/>
        </p:nvSpPr>
        <p:spPr>
          <a:xfrm>
            <a:off x="4983528" y="5658873"/>
            <a:ext cx="18418435" cy="5400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marL="912812" indent="-912812" algn="just" defTabSz="457200">
              <a:lnSpc>
                <a:spcPts val="7300"/>
              </a:lnSpc>
              <a:spcBef>
                <a:spcPts val="1200"/>
              </a:spcBef>
              <a:buSzPct val="100000"/>
              <a:buAutoNum type="arabicPeriod" startAt="1"/>
              <a:defRPr b="0" sz="4600">
                <a:latin typeface="Avenir Next"/>
                <a:ea typeface="Avenir Next"/>
                <a:cs typeface="Avenir Next"/>
                <a:sym typeface="Avenir Next"/>
              </a:defRPr>
            </a:pPr>
            <a:r>
              <a:t>Aumentar o número de variações dos exercícios já existentes.</a:t>
            </a:r>
          </a:p>
          <a:p>
            <a:pPr marL="912812" indent="-912812" algn="just" defTabSz="457200">
              <a:lnSpc>
                <a:spcPts val="7300"/>
              </a:lnSpc>
              <a:spcBef>
                <a:spcPts val="1200"/>
              </a:spcBef>
              <a:buSzPct val="100000"/>
              <a:buAutoNum type="arabicPeriod" startAt="1"/>
              <a:defRPr b="0" sz="4600">
                <a:latin typeface="Avenir Next"/>
                <a:ea typeface="Avenir Next"/>
                <a:cs typeface="Avenir Next"/>
                <a:sym typeface="Avenir Next"/>
              </a:defRPr>
            </a:pPr>
            <a:r>
              <a:t>Mais exercícios, focando em outros aspectos do tratamento.</a:t>
            </a:r>
          </a:p>
          <a:p>
            <a:pPr marL="912812" indent="-912812" algn="just" defTabSz="457200">
              <a:lnSpc>
                <a:spcPts val="7300"/>
              </a:lnSpc>
              <a:spcBef>
                <a:spcPts val="1200"/>
              </a:spcBef>
              <a:buSzPct val="100000"/>
              <a:buAutoNum type="arabicPeriod" startAt="1"/>
              <a:defRPr b="0" sz="4600">
                <a:latin typeface="Avenir Next"/>
                <a:ea typeface="Avenir Next"/>
                <a:cs typeface="Avenir Next"/>
                <a:sym typeface="Avenir Next"/>
              </a:defRPr>
            </a:pPr>
            <a:r>
              <a:t>Funcionalidade para manter um registro do paciente, com informações de contato e endereço, um pequeno prontuário e agenda.</a:t>
            </a:r>
          </a:p>
          <a:p>
            <a:pPr marL="912812" indent="-912812" algn="just" defTabSz="457200">
              <a:lnSpc>
                <a:spcPts val="7300"/>
              </a:lnSpc>
              <a:spcBef>
                <a:spcPts val="1200"/>
              </a:spcBef>
              <a:buSzPct val="100000"/>
              <a:buAutoNum type="arabicPeriod" startAt="1"/>
              <a:defRPr b="0" sz="4600">
                <a:latin typeface="Avenir Next"/>
                <a:ea typeface="Avenir Next"/>
                <a:cs typeface="Avenir Next"/>
                <a:sym typeface="Avenir Next"/>
              </a:defRPr>
            </a:pPr>
            <a:r>
              <a:t>Versão Android.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Referências"/>
          <p:cNvSpPr txBox="1"/>
          <p:nvPr/>
        </p:nvSpPr>
        <p:spPr>
          <a:xfrm>
            <a:off x="2879191" y="1220429"/>
            <a:ext cx="5422723" cy="1560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 sz="11200">
                <a:latin typeface="DIN Condensed"/>
                <a:ea typeface="DIN Condensed"/>
                <a:cs typeface="DIN Condensed"/>
                <a:sym typeface="DIN Condensed"/>
              </a:defRPr>
            </a:lvl1pPr>
          </a:lstStyle>
          <a:p>
            <a:pPr/>
            <a:r>
              <a:t>Referências</a:t>
            </a:r>
          </a:p>
        </p:txBody>
      </p:sp>
      <p:sp>
        <p:nvSpPr>
          <p:cNvPr id="212" name="Texto"/>
          <p:cNvSpPr txBox="1"/>
          <p:nvPr/>
        </p:nvSpPr>
        <p:spPr>
          <a:xfrm>
            <a:off x="4521200" y="4010140"/>
            <a:ext cx="231775" cy="498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457200">
              <a:lnSpc>
                <a:spcPts val="2800"/>
              </a:lnSpc>
              <a:defRPr b="0" sz="1200">
                <a:latin typeface="Times"/>
                <a:ea typeface="Times"/>
                <a:cs typeface="Times"/>
                <a:sym typeface="Times"/>
              </a:defRPr>
            </a:lvl1pPr>
          </a:lstStyle>
          <a:p>
            <a:pPr/>
            <a:r>
              <a:t> </a:t>
            </a:r>
          </a:p>
        </p:txBody>
      </p:sp>
      <p:sp>
        <p:nvSpPr>
          <p:cNvPr id="213" name="Santos, Maria C. Souza. Dissocie - Aplicativo de Apoio a Fonoaudiologia para Dispositivos Móveis. Marilia, 2013.…"/>
          <p:cNvSpPr txBox="1"/>
          <p:nvPr/>
        </p:nvSpPr>
        <p:spPr>
          <a:xfrm>
            <a:off x="2876588" y="3550144"/>
            <a:ext cx="20525375" cy="8474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 defTabSz="457200">
              <a:lnSpc>
                <a:spcPts val="5600"/>
              </a:lnSpc>
              <a:spcBef>
                <a:spcPts val="1200"/>
              </a:spcBef>
              <a:defRPr b="0">
                <a:latin typeface="Avenir Next"/>
                <a:ea typeface="Avenir Next"/>
                <a:cs typeface="Avenir Next"/>
                <a:sym typeface="Avenir Next"/>
              </a:defRPr>
            </a:pPr>
            <a:r>
              <a:t>Santos, Maria C. Souza. Dissocie - Aplicativo de Apoio a Fonoaudiologia para Dispositivos Móveis. Marilia, 2013. </a:t>
            </a:r>
          </a:p>
          <a:p>
            <a:pPr algn="l" defTabSz="457200">
              <a:lnSpc>
                <a:spcPts val="5600"/>
              </a:lnSpc>
              <a:spcBef>
                <a:spcPts val="1200"/>
              </a:spcBef>
              <a:defRPr b="0">
                <a:latin typeface="Avenir Next"/>
                <a:ea typeface="Avenir Next"/>
                <a:cs typeface="Avenir Next"/>
                <a:sym typeface="Avenir Next"/>
              </a:defRPr>
            </a:pPr>
          </a:p>
          <a:p>
            <a:pPr algn="l" defTabSz="457200">
              <a:lnSpc>
                <a:spcPts val="5600"/>
              </a:lnSpc>
              <a:spcBef>
                <a:spcPts val="1200"/>
              </a:spcBef>
              <a:defRPr b="0">
                <a:latin typeface="Avenir Next"/>
                <a:ea typeface="Avenir Next"/>
                <a:cs typeface="Avenir Next"/>
                <a:sym typeface="Avenir Next"/>
              </a:defRPr>
            </a:pPr>
            <a:r>
              <a:t>Arruda, João Sigefredo; Reis, Francisco Prado; Fonseca, Vânia. Avaliação da Linguagem após Acidente Vascular Cerebral em Adultos no Estado de Sergipe. CEFAC, 2014. </a:t>
            </a:r>
          </a:p>
          <a:p>
            <a:pPr algn="l" defTabSz="457200">
              <a:lnSpc>
                <a:spcPts val="5600"/>
              </a:lnSpc>
              <a:spcBef>
                <a:spcPts val="1200"/>
              </a:spcBef>
              <a:defRPr b="0">
                <a:latin typeface="Avenir Next"/>
                <a:ea typeface="Avenir Next"/>
                <a:cs typeface="Avenir Next"/>
                <a:sym typeface="Avenir Next"/>
              </a:defRPr>
            </a:pPr>
          </a:p>
          <a:p>
            <a:pPr algn="l" defTabSz="457200">
              <a:lnSpc>
                <a:spcPts val="5600"/>
              </a:lnSpc>
              <a:spcBef>
                <a:spcPts val="1200"/>
              </a:spcBef>
              <a:defRPr b="0">
                <a:latin typeface="Avenir Next"/>
                <a:ea typeface="Avenir Next"/>
                <a:cs typeface="Avenir Next"/>
                <a:sym typeface="Avenir Next"/>
              </a:defRPr>
            </a:pPr>
            <a:r>
              <a:t>Michelino, Cibele R. da Silva; Caldana, Magali de L. Grupo de Orientação Fonoaudiológico aos Familiares de Lesionados Cerebrais Adultos. CEFAC, 2005, vol7, n. 2, p. 137-148. </a:t>
            </a:r>
          </a:p>
          <a:p>
            <a:pPr algn="l" defTabSz="457200">
              <a:lnSpc>
                <a:spcPts val="5600"/>
              </a:lnSpc>
              <a:spcBef>
                <a:spcPts val="1200"/>
              </a:spcBef>
              <a:defRPr b="0">
                <a:latin typeface="Avenir Next"/>
                <a:ea typeface="Avenir Next"/>
                <a:cs typeface="Avenir Next"/>
                <a:sym typeface="Avenir Next"/>
              </a:defRPr>
            </a:pPr>
          </a:p>
          <a:p>
            <a:pPr algn="l" defTabSz="457200">
              <a:lnSpc>
                <a:spcPts val="5600"/>
              </a:lnSpc>
              <a:spcBef>
                <a:spcPts val="1200"/>
              </a:spcBef>
              <a:defRPr b="0">
                <a:latin typeface="Avenir Next"/>
                <a:ea typeface="Avenir Next"/>
                <a:cs typeface="Avenir Next"/>
                <a:sym typeface="Avenir Next"/>
              </a:defRPr>
            </a:pPr>
            <a:r>
              <a:t>Evans, Luciane. Crescem no Brasil mortes por AVC entre 15 e 34 anos. Disponível em: http:// www.em.com.br/app/noticia/tecnologia/2013/02/27/interna_tecnologia,353287/crescem-no-brasil- mortes-por-avc-entre-15-e-34-anos.shtml. Acessado em: 23/09/2016.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Referências"/>
          <p:cNvSpPr txBox="1"/>
          <p:nvPr/>
        </p:nvSpPr>
        <p:spPr>
          <a:xfrm>
            <a:off x="2879191" y="1220428"/>
            <a:ext cx="5422723" cy="1560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 sz="11200">
                <a:latin typeface="DIN Condensed"/>
                <a:ea typeface="DIN Condensed"/>
                <a:cs typeface="DIN Condensed"/>
                <a:sym typeface="DIN Condensed"/>
              </a:defRPr>
            </a:lvl1pPr>
          </a:lstStyle>
          <a:p>
            <a:pPr/>
            <a:r>
              <a:t>Referências</a:t>
            </a:r>
          </a:p>
        </p:txBody>
      </p:sp>
      <p:sp>
        <p:nvSpPr>
          <p:cNvPr id="216" name="Texto"/>
          <p:cNvSpPr txBox="1"/>
          <p:nvPr/>
        </p:nvSpPr>
        <p:spPr>
          <a:xfrm>
            <a:off x="4521200" y="4010140"/>
            <a:ext cx="231775" cy="498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457200">
              <a:lnSpc>
                <a:spcPts val="2800"/>
              </a:lnSpc>
              <a:defRPr b="0" sz="1200">
                <a:latin typeface="Times"/>
                <a:ea typeface="Times"/>
                <a:cs typeface="Times"/>
                <a:sym typeface="Times"/>
              </a:defRPr>
            </a:lvl1pPr>
          </a:lstStyle>
          <a:p>
            <a:pPr/>
            <a:r>
              <a:t> </a:t>
            </a:r>
          </a:p>
        </p:txBody>
      </p:sp>
      <p:sp>
        <p:nvSpPr>
          <p:cNvPr id="217" name="Brasil. Ministério da Saúde. Diretrizes de Atenção à Reabilitação da Pessoa com Acidente Vascular Cerebral. Brasília, 2013.…"/>
          <p:cNvSpPr txBox="1"/>
          <p:nvPr/>
        </p:nvSpPr>
        <p:spPr>
          <a:xfrm>
            <a:off x="2876588" y="3499755"/>
            <a:ext cx="20525375" cy="10658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 defTabSz="457200">
              <a:lnSpc>
                <a:spcPts val="4900"/>
              </a:lnSpc>
              <a:spcBef>
                <a:spcPts val="1200"/>
              </a:spcBef>
              <a:defRPr b="0" sz="2600">
                <a:latin typeface="Avenir Next"/>
                <a:ea typeface="Avenir Next"/>
                <a:cs typeface="Avenir Next"/>
                <a:sym typeface="Avenir Next"/>
              </a:defRPr>
            </a:pPr>
            <a:r>
              <a:t>Brasil. Ministério da Saúde. Diretrizes de Atenção à Reabilitação da Pessoa com Acidente Vascular Cerebral. Brasília, 2013. </a:t>
            </a:r>
          </a:p>
          <a:p>
            <a:pPr algn="l" defTabSz="457200">
              <a:lnSpc>
                <a:spcPts val="4900"/>
              </a:lnSpc>
              <a:spcBef>
                <a:spcPts val="1200"/>
              </a:spcBef>
              <a:defRPr b="0" sz="2600">
                <a:latin typeface="Avenir Next"/>
                <a:ea typeface="Avenir Next"/>
                <a:cs typeface="Avenir Next"/>
                <a:sym typeface="Avenir Next"/>
              </a:defRPr>
            </a:pPr>
            <a:r>
              <a:t>Kunst, Letícia R. et al. Eficácia da Fonoterapia em um Caso de Afasia Expressiva Decorrente de Acidente Vascular Encefálico. CEFAC, 2012. </a:t>
            </a:r>
          </a:p>
          <a:p>
            <a:pPr algn="l" defTabSz="457200">
              <a:lnSpc>
                <a:spcPts val="4900"/>
              </a:lnSpc>
              <a:spcBef>
                <a:spcPts val="1200"/>
              </a:spcBef>
              <a:defRPr b="0" sz="2600">
                <a:latin typeface="Avenir Next"/>
                <a:ea typeface="Avenir Next"/>
                <a:cs typeface="Avenir Next"/>
                <a:sym typeface="Avenir Next"/>
              </a:defRPr>
            </a:pPr>
          </a:p>
          <a:p>
            <a:pPr algn="l" defTabSz="457200">
              <a:lnSpc>
                <a:spcPts val="4900"/>
              </a:lnSpc>
              <a:spcBef>
                <a:spcPts val="1200"/>
              </a:spcBef>
              <a:defRPr b="0" sz="2600">
                <a:latin typeface="Avenir Next"/>
                <a:ea typeface="Avenir Next"/>
                <a:cs typeface="Avenir Next"/>
                <a:sym typeface="Avenir Next"/>
              </a:defRPr>
            </a:pPr>
            <a:r>
              <a:t>Bahia, Maria M.; Chun, Regina, Yu S. Qualidade de Vida na Afasia: Diferença entre Afásicos Fluentes e Não Fluentes Usuários de Comunicação Suplementar e/ou Alternativa. Audiol Commun, 2014. </a:t>
            </a:r>
          </a:p>
          <a:p>
            <a:pPr algn="l" defTabSz="457200">
              <a:lnSpc>
                <a:spcPts val="4900"/>
              </a:lnSpc>
              <a:spcBef>
                <a:spcPts val="1200"/>
              </a:spcBef>
              <a:defRPr b="0" sz="2600">
                <a:latin typeface="Avenir Next"/>
                <a:ea typeface="Avenir Next"/>
                <a:cs typeface="Avenir Next"/>
                <a:sym typeface="Avenir Next"/>
              </a:defRPr>
            </a:pPr>
            <a:r>
              <a:t>Souza, Pedro M. Lopes . Afasia - Como Intervir? Disponível em: http://www.psicologia.pt/artigos/ textos/A0260.pdf. Acessado em: 07/09/2016. </a:t>
            </a:r>
          </a:p>
          <a:p>
            <a:pPr algn="l" defTabSz="457200">
              <a:lnSpc>
                <a:spcPts val="4900"/>
              </a:lnSpc>
              <a:spcBef>
                <a:spcPts val="1200"/>
              </a:spcBef>
              <a:defRPr b="0" sz="2600">
                <a:latin typeface="Avenir Next"/>
                <a:ea typeface="Avenir Next"/>
                <a:cs typeface="Avenir Next"/>
                <a:sym typeface="Avenir Next"/>
              </a:defRPr>
            </a:pPr>
          </a:p>
          <a:p>
            <a:pPr algn="l" defTabSz="457200">
              <a:lnSpc>
                <a:spcPts val="4900"/>
              </a:lnSpc>
              <a:spcBef>
                <a:spcPts val="1200"/>
              </a:spcBef>
              <a:defRPr b="0" sz="2600">
                <a:latin typeface="Avenir Next"/>
                <a:ea typeface="Avenir Next"/>
                <a:cs typeface="Avenir Next"/>
                <a:sym typeface="Avenir Next"/>
              </a:defRPr>
            </a:pPr>
            <a:r>
              <a:t>Aspesi, Nelson Venturella; Gobbato, Pedro Luiz. Afasia, 2016. Disponível em: https:// www.abcdasaude.com.br/neurologia/afasia. Acessado em: 14/10/2016. </a:t>
            </a:r>
          </a:p>
          <a:p>
            <a:pPr algn="l" defTabSz="457200">
              <a:lnSpc>
                <a:spcPts val="4900"/>
              </a:lnSpc>
              <a:spcBef>
                <a:spcPts val="1200"/>
              </a:spcBef>
              <a:defRPr b="0" sz="2600">
                <a:latin typeface="Avenir Next"/>
                <a:ea typeface="Avenir Next"/>
                <a:cs typeface="Avenir Next"/>
                <a:sym typeface="Avenir Next"/>
              </a:defRPr>
            </a:pPr>
          </a:p>
          <a:p>
            <a:pPr algn="l" defTabSz="457200">
              <a:lnSpc>
                <a:spcPts val="4900"/>
              </a:lnSpc>
              <a:spcBef>
                <a:spcPts val="1200"/>
              </a:spcBef>
              <a:defRPr b="0" sz="2600">
                <a:latin typeface="Avenir Next"/>
                <a:ea typeface="Avenir Next"/>
                <a:cs typeface="Avenir Next"/>
                <a:sym typeface="Avenir Next"/>
              </a:defRPr>
            </a:pPr>
            <a:r>
              <a:t>Prestes, Valéria M. Martins. Afasia e Plasticidade Cerebral. CEFAC,1998. </a:t>
            </a:r>
          </a:p>
          <a:p>
            <a:pPr algn="l" defTabSz="457200">
              <a:lnSpc>
                <a:spcPts val="4900"/>
              </a:lnSpc>
              <a:spcBef>
                <a:spcPts val="1200"/>
              </a:spcBef>
              <a:defRPr b="0" sz="2600">
                <a:latin typeface="Avenir Next"/>
                <a:ea typeface="Avenir Next"/>
                <a:cs typeface="Avenir Next"/>
                <a:sym typeface="Avenir Next"/>
              </a:defRPr>
            </a:pPr>
            <a:r>
              <a:t>Martins, José R. Redondo. Desenvolvimento de uma Aplicação Multimídia como Ferramenta Terapêutica. Universidade Nova de Lisboa, 2011. </a:t>
            </a:r>
          </a:p>
          <a:p>
            <a:pPr algn="l" defTabSz="457200">
              <a:lnSpc>
                <a:spcPts val="4900"/>
              </a:lnSpc>
              <a:spcBef>
                <a:spcPts val="1200"/>
              </a:spcBef>
              <a:defRPr b="0" sz="2600">
                <a:latin typeface="Avenir Next"/>
                <a:ea typeface="Avenir Next"/>
                <a:cs typeface="Avenir Next"/>
                <a:sym typeface="Avenir Next"/>
              </a:defRPr>
            </a:pPr>
          </a:p>
          <a:p>
            <a:pPr algn="l" defTabSz="457200">
              <a:lnSpc>
                <a:spcPts val="4900"/>
              </a:lnSpc>
              <a:spcBef>
                <a:spcPts val="1200"/>
              </a:spcBef>
              <a:defRPr b="0" sz="2600">
                <a:latin typeface="Avenir Next"/>
                <a:ea typeface="Avenir Next"/>
                <a:cs typeface="Avenir Next"/>
                <a:sym typeface="Avenir Next"/>
              </a:defRPr>
            </a:pPr>
            <a:r>
              <a:t>Sandt-Koenderman, Mieke E. Aphasia rehabilitation and the role of computer technology: Can we keep up with modern times?. International Journal of Speech-Language Pathology, 2011, vol 13, p. 21 - 27.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Referências"/>
          <p:cNvSpPr txBox="1"/>
          <p:nvPr/>
        </p:nvSpPr>
        <p:spPr>
          <a:xfrm>
            <a:off x="2879191" y="1220428"/>
            <a:ext cx="5422723" cy="1560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 sz="11200">
                <a:latin typeface="DIN Condensed"/>
                <a:ea typeface="DIN Condensed"/>
                <a:cs typeface="DIN Condensed"/>
                <a:sym typeface="DIN Condensed"/>
              </a:defRPr>
            </a:lvl1pPr>
          </a:lstStyle>
          <a:p>
            <a:pPr/>
            <a:r>
              <a:t>Referências</a:t>
            </a:r>
          </a:p>
        </p:txBody>
      </p:sp>
      <p:sp>
        <p:nvSpPr>
          <p:cNvPr id="220" name="Texto"/>
          <p:cNvSpPr txBox="1"/>
          <p:nvPr/>
        </p:nvSpPr>
        <p:spPr>
          <a:xfrm>
            <a:off x="4521200" y="4010140"/>
            <a:ext cx="231775" cy="498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457200">
              <a:lnSpc>
                <a:spcPts val="2800"/>
              </a:lnSpc>
              <a:defRPr b="0" sz="1200">
                <a:latin typeface="Times"/>
                <a:ea typeface="Times"/>
                <a:cs typeface="Times"/>
                <a:sym typeface="Times"/>
              </a:defRPr>
            </a:lvl1pPr>
          </a:lstStyle>
          <a:p>
            <a:pPr/>
            <a:r>
              <a:t> </a:t>
            </a:r>
          </a:p>
        </p:txBody>
      </p:sp>
      <p:sp>
        <p:nvSpPr>
          <p:cNvPr id="221" name="Nichols, Mark H., Cator, Karen (2016), Challenge Based Learning White Paper. Cupertino, California: Apple, Inc.…"/>
          <p:cNvSpPr txBox="1"/>
          <p:nvPr/>
        </p:nvSpPr>
        <p:spPr>
          <a:xfrm>
            <a:off x="2876588" y="3556246"/>
            <a:ext cx="20525375" cy="8067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 defTabSz="457200">
              <a:lnSpc>
                <a:spcPts val="4900"/>
              </a:lnSpc>
              <a:spcBef>
                <a:spcPts val="1200"/>
              </a:spcBef>
              <a:defRPr b="0" sz="2600">
                <a:latin typeface="Avenir Next"/>
                <a:ea typeface="Avenir Next"/>
                <a:cs typeface="Avenir Next"/>
                <a:sym typeface="Avenir Next"/>
              </a:defRPr>
            </a:pPr>
            <a:r>
              <a:t>Nichols, Mark H., Cator, Karen (2016), Challenge Based Learning White Paper. Cupertino, California: Apple, Inc. </a:t>
            </a:r>
          </a:p>
          <a:p>
            <a:pPr algn="l" defTabSz="457200">
              <a:lnSpc>
                <a:spcPts val="4900"/>
              </a:lnSpc>
              <a:spcBef>
                <a:spcPts val="1200"/>
              </a:spcBef>
              <a:defRPr b="0" sz="2600">
                <a:latin typeface="Avenir Next"/>
                <a:ea typeface="Avenir Next"/>
                <a:cs typeface="Avenir Next"/>
                <a:sym typeface="Avenir Next"/>
              </a:defRPr>
            </a:pPr>
            <a:r>
              <a:t>13 </a:t>
            </a:r>
          </a:p>
          <a:p>
            <a:pPr algn="l" defTabSz="457200">
              <a:lnSpc>
                <a:spcPts val="4900"/>
              </a:lnSpc>
              <a:spcBef>
                <a:spcPts val="1200"/>
              </a:spcBef>
              <a:defRPr b="0" sz="2600">
                <a:latin typeface="Avenir Next"/>
                <a:ea typeface="Avenir Next"/>
                <a:cs typeface="Avenir Next"/>
                <a:sym typeface="Avenir Next"/>
              </a:defRPr>
            </a:pPr>
          </a:p>
          <a:p>
            <a:pPr algn="l" defTabSz="457200">
              <a:lnSpc>
                <a:spcPts val="4900"/>
              </a:lnSpc>
              <a:spcBef>
                <a:spcPts val="1200"/>
              </a:spcBef>
              <a:defRPr b="0" sz="2600">
                <a:latin typeface="Avenir Next"/>
                <a:ea typeface="Avenir Next"/>
                <a:cs typeface="Avenir Next"/>
                <a:sym typeface="Avenir Next"/>
              </a:defRPr>
            </a:pPr>
            <a:r>
              <a:t>Fabri, José Augusto. A etnografia como processo de levantamento de requisitos. Disponível em: https://engenhariasoftware.wordpress.com/2012/12/11/a-etnografia-como-processo-de- levantamento-de-requisitos/. Acessado em: 05/04/2018. </a:t>
            </a:r>
          </a:p>
          <a:p>
            <a:pPr algn="l" defTabSz="457200">
              <a:lnSpc>
                <a:spcPts val="4900"/>
              </a:lnSpc>
              <a:spcBef>
                <a:spcPts val="1200"/>
              </a:spcBef>
              <a:defRPr b="0" sz="2600">
                <a:latin typeface="Avenir Next"/>
                <a:ea typeface="Avenir Next"/>
                <a:cs typeface="Avenir Next"/>
                <a:sym typeface="Avenir Next"/>
              </a:defRPr>
            </a:pPr>
          </a:p>
          <a:p>
            <a:pPr algn="l" defTabSz="457200">
              <a:lnSpc>
                <a:spcPts val="4900"/>
              </a:lnSpc>
              <a:spcBef>
                <a:spcPts val="1200"/>
              </a:spcBef>
              <a:defRPr b="0" sz="2600">
                <a:latin typeface="Avenir Next"/>
                <a:ea typeface="Avenir Next"/>
                <a:cs typeface="Avenir Next"/>
                <a:sym typeface="Avenir Next"/>
              </a:defRPr>
            </a:pPr>
            <a:r>
              <a:t>Ramsberger, Gail; Messamer, Paula. Best Practices for Incorporating Non-Aphasia-Specific Apps into Therapy. Thieme Medical, 2014. Disponível em: https://www.thieme-connect.com/products/ ejournals/html/10.1055/s-0033-1362992. Acessado em: 10/09/2016. </a:t>
            </a:r>
          </a:p>
          <a:p>
            <a:pPr algn="l" defTabSz="457200">
              <a:lnSpc>
                <a:spcPts val="4900"/>
              </a:lnSpc>
              <a:spcBef>
                <a:spcPts val="1200"/>
              </a:spcBef>
              <a:defRPr b="0" sz="2600">
                <a:latin typeface="Avenir Next"/>
                <a:ea typeface="Avenir Next"/>
                <a:cs typeface="Avenir Next"/>
                <a:sym typeface="Avenir Next"/>
              </a:defRPr>
            </a:pPr>
          </a:p>
          <a:p>
            <a:pPr algn="l" defTabSz="457200">
              <a:lnSpc>
                <a:spcPts val="4900"/>
              </a:lnSpc>
              <a:spcBef>
                <a:spcPts val="1200"/>
              </a:spcBef>
              <a:defRPr b="0" sz="2600">
                <a:latin typeface="Avenir Next"/>
                <a:ea typeface="Avenir Next"/>
                <a:cs typeface="Avenir Next"/>
                <a:sym typeface="Avenir Next"/>
              </a:defRPr>
            </a:pPr>
            <a:r>
              <a:t>Iza, Mauricio. Tecnología Computacional en Afasia. Universidad de Málaga, 2003. </a:t>
            </a:r>
          </a:p>
          <a:p>
            <a:pPr algn="l" defTabSz="457200">
              <a:lnSpc>
                <a:spcPts val="4900"/>
              </a:lnSpc>
              <a:spcBef>
                <a:spcPts val="1200"/>
              </a:spcBef>
              <a:defRPr b="0" sz="2600">
                <a:latin typeface="Avenir Next"/>
                <a:ea typeface="Avenir Next"/>
                <a:cs typeface="Avenir Next"/>
                <a:sym typeface="Avenir Next"/>
              </a:defRPr>
            </a:pPr>
          </a:p>
          <a:p>
            <a:pPr algn="l" defTabSz="457200">
              <a:lnSpc>
                <a:spcPts val="4900"/>
              </a:lnSpc>
              <a:spcBef>
                <a:spcPts val="1200"/>
              </a:spcBef>
              <a:defRPr b="0" sz="2600">
                <a:latin typeface="Avenir Next"/>
                <a:ea typeface="Avenir Next"/>
                <a:cs typeface="Avenir Next"/>
                <a:sym typeface="Avenir Next"/>
              </a:defRPr>
            </a:pPr>
            <a:r>
              <a:t>Limongi, S. C. O. Tratado de Fonoaudiologia. Cap. 37 A Linguagem na Síndrome de Down. p.373. Editora Roca 2010.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Introdução"/>
          <p:cNvSpPr txBox="1"/>
          <p:nvPr/>
        </p:nvSpPr>
        <p:spPr>
          <a:xfrm>
            <a:off x="2161105" y="1220428"/>
            <a:ext cx="4887901" cy="1560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 sz="11200">
                <a:latin typeface="DIN Condensed"/>
                <a:ea typeface="DIN Condensed"/>
                <a:cs typeface="DIN Condensed"/>
                <a:sym typeface="DIN Condensed"/>
              </a:defRPr>
            </a:lvl1pPr>
          </a:lstStyle>
          <a:p>
            <a:pPr/>
            <a:r>
              <a:t>Introdução</a:t>
            </a:r>
          </a:p>
        </p:txBody>
      </p:sp>
      <p:sp>
        <p:nvSpPr>
          <p:cNvPr id="126" name="O AVC (Acidente Vascular Cerebral) é considerado uma das principais moléstias que afetam a fala, causando incapacitação parcial ou total de comunicação do indivíduo acometido. Os distúrbios de fala mais comuns provenientes de AVC são:"/>
          <p:cNvSpPr txBox="1"/>
          <p:nvPr/>
        </p:nvSpPr>
        <p:spPr>
          <a:xfrm>
            <a:off x="2848431" y="3551494"/>
            <a:ext cx="20525375" cy="3343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marL="444500" indent="-444500" algn="just">
              <a:buSzPct val="145000"/>
              <a:buChar char="•"/>
              <a:defRPr b="0" sz="4600"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/>
            <a:r>
              <a:t>O AVC (Acidente Vascular Cerebral) é considerado uma das principais moléstias que afetam a fala, causando incapacitação parcial ou total de comunicação do indivíduo acometido. Os distúrbios de fala mais comuns provenientes de AVC são:</a:t>
            </a:r>
          </a:p>
        </p:txBody>
      </p:sp>
      <p:sp>
        <p:nvSpPr>
          <p:cNvPr id="127" name="Afasia (e suas variações)…"/>
          <p:cNvSpPr txBox="1"/>
          <p:nvPr/>
        </p:nvSpPr>
        <p:spPr>
          <a:xfrm>
            <a:off x="4955371" y="7265584"/>
            <a:ext cx="18418435" cy="2543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marL="912812" indent="-912812" algn="just">
              <a:buSzPct val="100000"/>
              <a:buAutoNum type="arabicPeriod" startAt="1"/>
              <a:defRPr b="0" sz="4600">
                <a:latin typeface="Avenir Next"/>
                <a:ea typeface="Avenir Next"/>
                <a:cs typeface="Avenir Next"/>
                <a:sym typeface="Avenir Next"/>
              </a:defRPr>
            </a:pPr>
            <a:r>
              <a:t>Afasia (e suas variações)</a:t>
            </a:r>
          </a:p>
          <a:p>
            <a:pPr marL="912812" indent="-912812" algn="just">
              <a:buSzPct val="100000"/>
              <a:buAutoNum type="arabicPeriod" startAt="1"/>
              <a:defRPr b="0" sz="4600">
                <a:latin typeface="Avenir Next"/>
                <a:ea typeface="Avenir Next"/>
                <a:cs typeface="Avenir Next"/>
                <a:sym typeface="Avenir Next"/>
              </a:defRPr>
            </a:pPr>
            <a:r>
              <a:t>Disartria</a:t>
            </a:r>
          </a:p>
          <a:p>
            <a:pPr marL="912812" indent="-912812" algn="just">
              <a:buSzPct val="100000"/>
              <a:buAutoNum type="arabicPeriod" startAt="1"/>
              <a:defRPr b="0" sz="4600">
                <a:latin typeface="Avenir Next"/>
                <a:ea typeface="Avenir Next"/>
                <a:cs typeface="Avenir Next"/>
                <a:sym typeface="Avenir Next"/>
              </a:defRPr>
            </a:pPr>
            <a:r>
              <a:t>Dislalia</a:t>
            </a:r>
          </a:p>
        </p:txBody>
      </p:sp>
      <p:sp>
        <p:nvSpPr>
          <p:cNvPr id="128" name="Dados revelam que em escala global, o AVC é a segunda maior causa de mortes, ficando atrás dos problemas cardíacos."/>
          <p:cNvSpPr txBox="1"/>
          <p:nvPr/>
        </p:nvSpPr>
        <p:spPr>
          <a:xfrm>
            <a:off x="2848431" y="10579625"/>
            <a:ext cx="20525375" cy="1743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marL="638968" indent="-638968" algn="just" defTabSz="457200">
              <a:lnSpc>
                <a:spcPts val="7300"/>
              </a:lnSpc>
              <a:spcBef>
                <a:spcPts val="1200"/>
              </a:spcBef>
              <a:buSzPct val="145000"/>
              <a:buChar char="•"/>
              <a:defRPr b="0" sz="4600"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/>
            <a:r>
              <a:t>Dados revelam que em escala global, o AVC é a segunda maior causa de mortes, ficando atrás dos problemas cardíacos.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AFASIA"/>
          <p:cNvSpPr txBox="1"/>
          <p:nvPr/>
        </p:nvSpPr>
        <p:spPr>
          <a:xfrm>
            <a:off x="4464783" y="1834859"/>
            <a:ext cx="15454434" cy="14865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defTabSz="457200">
              <a:lnSpc>
                <a:spcPts val="14500"/>
              </a:lnSpc>
              <a:spcBef>
                <a:spcPts val="1200"/>
              </a:spcBef>
              <a:defRPr b="0" sz="10600">
                <a:latin typeface="DIN Condensed"/>
                <a:ea typeface="DIN Condensed"/>
                <a:cs typeface="DIN Condensed"/>
                <a:sym typeface="DIN Condensed"/>
              </a:defRPr>
            </a:lvl1pPr>
          </a:lstStyle>
          <a:p>
            <a:pPr/>
            <a:r>
              <a:t>AFASIA</a:t>
            </a:r>
          </a:p>
        </p:txBody>
      </p:sp>
      <p:sp>
        <p:nvSpPr>
          <p:cNvPr id="131" name="As afasias são distúrbios que afetam os aspectos de conteúdo, forma e uso da linguagem oral e escrita, em relação à sua expressão e/ou compreensão, como consequência de uma lesão cerebral; envolve os processos centrais de significação, seleção de palavras e formulação de mensagens. Este distúrbio é observado na expressão de símbolos por meio da comunicação oral, escrita ou gestual, tratando-se de uma dificuldade do paciente em lidar com elementos linguísticos."/>
          <p:cNvSpPr txBox="1"/>
          <p:nvPr/>
        </p:nvSpPr>
        <p:spPr>
          <a:xfrm>
            <a:off x="1553938" y="4614862"/>
            <a:ext cx="21276124" cy="4486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just" defTabSz="457200">
              <a:lnSpc>
                <a:spcPts val="6800"/>
              </a:lnSpc>
              <a:spcBef>
                <a:spcPts val="1200"/>
              </a:spcBef>
              <a:defRPr b="0" i="1" sz="4200"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/>
            <a:r>
              <a:t>As afasias são distúrbios que afetam os aspectos de conteúdo, forma e uso da linguagem oral e escrita, em relação à sua expressão e/ou compreensão, como consequência de uma lesão cerebral; envolve os processos centrais de significação, seleção de palavras e formulação de mensagens. Este distúrbio é observado na expressão de símbolos por meio da comunicação oral, escrita ou gestual, tratando-se de uma dificuldade do paciente em lidar com elementos linguísticos.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Introdução"/>
          <p:cNvSpPr txBox="1"/>
          <p:nvPr/>
        </p:nvSpPr>
        <p:spPr>
          <a:xfrm>
            <a:off x="2161105" y="1220428"/>
            <a:ext cx="4887901" cy="1560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 sz="11200">
                <a:latin typeface="DIN Condensed"/>
                <a:ea typeface="DIN Condensed"/>
                <a:cs typeface="DIN Condensed"/>
                <a:sym typeface="DIN Condensed"/>
              </a:defRPr>
            </a:lvl1pPr>
          </a:lstStyle>
          <a:p>
            <a:pPr/>
            <a:r>
              <a:t>Introdução</a:t>
            </a:r>
          </a:p>
        </p:txBody>
      </p:sp>
      <p:sp>
        <p:nvSpPr>
          <p:cNvPr id="134" name="Atualmente o tratamento para Afasia é realizado com base em uma série de exercícios que são planejados para o paciente, visando sempre sua condição clínica. Tais exercícios focam vários aspectos que trabalham em conjunto com a comunicação, tais como a percepção, analise, memória, cálculos entre outros, cujo foco é fazer com o que o paciente consiga perceber aquilo que está em sua volta e consequentemente consiga gerar um discurso."/>
          <p:cNvSpPr txBox="1"/>
          <p:nvPr/>
        </p:nvSpPr>
        <p:spPr>
          <a:xfrm>
            <a:off x="2848431" y="3562096"/>
            <a:ext cx="20525375" cy="57435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marL="444500" indent="-444500" algn="just">
              <a:buSzPct val="145000"/>
              <a:buChar char="•"/>
              <a:defRPr b="0" sz="4600"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/>
            <a:r>
              <a:t>Atualmente o tratamento para Afasia é realizado com base em uma série de exercícios que são planejados para o paciente, visando sempre sua condição clínica. Tais exercícios focam vários aspectos que trabalham em conjunto com a comunicação, tais como a percepção, analise, memória, cálculos entre outros, cujo foco é fazer com o que o paciente consiga perceber aquilo que está em sua volta e consequentemente consiga gerar um discurso.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roblema"/>
          <p:cNvSpPr txBox="1"/>
          <p:nvPr/>
        </p:nvSpPr>
        <p:spPr>
          <a:xfrm>
            <a:off x="2875473" y="1220428"/>
            <a:ext cx="4360190" cy="1560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 sz="11200">
                <a:latin typeface="DIN Condensed"/>
                <a:ea typeface="DIN Condensed"/>
                <a:cs typeface="DIN Condensed"/>
                <a:sym typeface="DIN Condensed"/>
              </a:defRPr>
            </a:lvl1pPr>
          </a:lstStyle>
          <a:p>
            <a:pPr/>
            <a:r>
              <a:t>Problema</a:t>
            </a:r>
          </a:p>
        </p:txBody>
      </p:sp>
      <p:sp>
        <p:nvSpPr>
          <p:cNvPr id="137" name="Como consequência do AVC, há uma abrupta mudança na qualidade de vida do paciente e daqueles que o cercam. Tal mudança abrupta poderá acarretar vários outros problemas secundários ao paciente, tais como distúrbios de ordem psicológico."/>
          <p:cNvSpPr txBox="1"/>
          <p:nvPr/>
        </p:nvSpPr>
        <p:spPr>
          <a:xfrm>
            <a:off x="2848431" y="3551494"/>
            <a:ext cx="20525375" cy="3343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marL="444500" indent="-444500" algn="just">
              <a:buSzPct val="145000"/>
              <a:buChar char="•"/>
              <a:defRPr b="0" sz="4600"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/>
            <a:r>
              <a:t>Como consequência do AVC, há uma abrupta mudança na qualidade de vida do paciente e daqueles que o cercam. Tal mudança abrupta poderá acarretar vários outros problemas secundários ao paciente, tais como distúrbios de ordem psicológico. </a:t>
            </a:r>
          </a:p>
        </p:txBody>
      </p:sp>
      <p:sp>
        <p:nvSpPr>
          <p:cNvPr id="138" name="A grande maioria dos exercícios ministrados por fonoaudiólogos são feitos de forma manual, utilizando - se de fichas de papel, livros, cartões ilustrados, jogos de formação de palavras, etc."/>
          <p:cNvSpPr txBox="1"/>
          <p:nvPr/>
        </p:nvSpPr>
        <p:spPr>
          <a:xfrm>
            <a:off x="2848431" y="8065684"/>
            <a:ext cx="20525375" cy="2543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marL="444500" indent="-444500" algn="just">
              <a:buSzPct val="145000"/>
              <a:buChar char="•"/>
              <a:defRPr b="0" sz="4600"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/>
            <a:r>
              <a:t>A grande maioria dos exercícios ministrados por fonoaudiólogos são feitos de forma manual, utilizando - se de fichas de papel, livros, cartões ilustrados, jogos de formação de palavras, etc.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Imagem" descr="Imagem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66510" y="1541497"/>
            <a:ext cx="11639752" cy="3802954"/>
          </a:xfrm>
          <a:prstGeom prst="rect">
            <a:avLst/>
          </a:prstGeom>
          <a:ln w="12700">
            <a:miter lim="400000"/>
          </a:ln>
        </p:spPr>
      </p:pic>
      <p:pic>
        <p:nvPicPr>
          <p:cNvPr id="141" name="Imagem" descr="Imagem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265385" y="1257461"/>
            <a:ext cx="6959703" cy="6959703"/>
          </a:xfrm>
          <a:prstGeom prst="rect">
            <a:avLst/>
          </a:prstGeom>
          <a:ln w="12700">
            <a:miter lim="400000"/>
          </a:ln>
        </p:spPr>
      </p:pic>
      <p:pic>
        <p:nvPicPr>
          <p:cNvPr id="142" name="Imagem" descr="Imagem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93914" y="5911697"/>
            <a:ext cx="5514996" cy="7437235"/>
          </a:xfrm>
          <a:prstGeom prst="rect">
            <a:avLst/>
          </a:prstGeom>
          <a:ln w="12700">
            <a:miter lim="400000"/>
          </a:ln>
        </p:spPr>
      </p:pic>
      <p:pic>
        <p:nvPicPr>
          <p:cNvPr id="143" name="Imagem" descr="Imagem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564859" y="7256099"/>
            <a:ext cx="8128001" cy="6070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roblema"/>
          <p:cNvSpPr txBox="1"/>
          <p:nvPr/>
        </p:nvSpPr>
        <p:spPr>
          <a:xfrm>
            <a:off x="2875473" y="1220428"/>
            <a:ext cx="4360190" cy="1560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 sz="11200">
                <a:latin typeface="DIN Condensed"/>
                <a:ea typeface="DIN Condensed"/>
                <a:cs typeface="DIN Condensed"/>
                <a:sym typeface="DIN Condensed"/>
              </a:defRPr>
            </a:lvl1pPr>
          </a:lstStyle>
          <a:p>
            <a:pPr/>
            <a:r>
              <a:t>Problema</a:t>
            </a:r>
          </a:p>
        </p:txBody>
      </p:sp>
      <p:sp>
        <p:nvSpPr>
          <p:cNvPr id="146" name="Várias aplicações foram desenvolvidas para computadores, para web e para dispositivos antigos, sendo que não foram portados para dispositivos móveis atuais."/>
          <p:cNvSpPr txBox="1"/>
          <p:nvPr/>
        </p:nvSpPr>
        <p:spPr>
          <a:xfrm>
            <a:off x="2848431" y="3560557"/>
            <a:ext cx="20525375" cy="2543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marL="444500" indent="-444500" algn="just">
              <a:buSzPct val="145000"/>
              <a:buChar char="•"/>
              <a:defRPr b="0" sz="4600"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/>
            <a:r>
              <a:t>Várias aplicações foram desenvolvidas para computadores, para web e para dispositivos antigos, sendo que não foram portados para dispositivos móveis atuais.</a:t>
            </a:r>
          </a:p>
        </p:txBody>
      </p:sp>
      <p:sp>
        <p:nvSpPr>
          <p:cNvPr id="147" name="Muitas aplicações utilizadas no tratamento não são puramente criadas visando o público que incorpora pacientes com sequela de AVC, onde o fonoaudiólogo tem que adaptar o uso de tais aplicativos ao tratamento."/>
          <p:cNvSpPr txBox="1"/>
          <p:nvPr/>
        </p:nvSpPr>
        <p:spPr>
          <a:xfrm>
            <a:off x="2848431" y="6883661"/>
            <a:ext cx="20525375" cy="2543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marL="444500" indent="-444500" algn="just">
              <a:buSzPct val="145000"/>
              <a:buChar char="•"/>
              <a:defRPr b="0" sz="4600"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/>
            <a:r>
              <a:t>Muitas aplicações utilizadas no tratamento não são puramente criadas visando o público que incorpora pacientes com sequela de AVC, onde o fonoaudiólogo tem que adaptar o uso de tais aplicativos ao tratamento. </a:t>
            </a:r>
          </a:p>
        </p:txBody>
      </p:sp>
      <p:sp>
        <p:nvSpPr>
          <p:cNvPr id="148" name="Aplicações atuais, utilizadas em dispositivos móveis Android ou iOS nem sempre apresentam uma boa usabilidade."/>
          <p:cNvSpPr txBox="1"/>
          <p:nvPr/>
        </p:nvSpPr>
        <p:spPr>
          <a:xfrm>
            <a:off x="2848431" y="10606815"/>
            <a:ext cx="20525375" cy="1743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marL="444500" indent="-444500" algn="just">
              <a:buSzPct val="145000"/>
              <a:buChar char="•"/>
              <a:defRPr b="0" sz="4600"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/>
            <a:r>
              <a:t>Aplicações atuais, utilizadas em dispositivos móveis Android ou iOS nem sempre apresentam uma boa usabilidade.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Imagem" descr="Imagem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990972" y="3652497"/>
            <a:ext cx="14402056" cy="641100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0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3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0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3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